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0"/>
  </p:notesMasterIdLst>
  <p:sldIdLst>
    <p:sldId id="256" r:id="rId2"/>
    <p:sldId id="289" r:id="rId3"/>
    <p:sldId id="283" r:id="rId4"/>
    <p:sldId id="284" r:id="rId5"/>
    <p:sldId id="266" r:id="rId6"/>
    <p:sldId id="262" r:id="rId7"/>
    <p:sldId id="267" r:id="rId8"/>
    <p:sldId id="268" r:id="rId9"/>
    <p:sldId id="288" r:id="rId10"/>
    <p:sldId id="275" r:id="rId11"/>
    <p:sldId id="269" r:id="rId12"/>
    <p:sldId id="272" r:id="rId13"/>
    <p:sldId id="270" r:id="rId14"/>
    <p:sldId id="271" r:id="rId15"/>
    <p:sldId id="273" r:id="rId16"/>
    <p:sldId id="274" r:id="rId17"/>
    <p:sldId id="276" r:id="rId18"/>
    <p:sldId id="279" r:id="rId19"/>
    <p:sldId id="280" r:id="rId20"/>
    <p:sldId id="287" r:id="rId21"/>
    <p:sldId id="263" r:id="rId22"/>
    <p:sldId id="264" r:id="rId23"/>
    <p:sldId id="265" r:id="rId24"/>
    <p:sldId id="277" r:id="rId25"/>
    <p:sldId id="278" r:id="rId26"/>
    <p:sldId id="290" r:id="rId27"/>
    <p:sldId id="291" r:id="rId28"/>
    <p:sldId id="292" r:id="rId29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>
      <p:cViewPr varScale="1">
        <p:scale>
          <a:sx n="110" d="100"/>
          <a:sy n="110" d="100"/>
        </p:scale>
        <p:origin x="-1332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80E883-EB6F-40FC-9741-6F68236EF2CD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2472AF82-1CD9-4E13-90EB-FC54AA2C4FF7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0FABC635-D0F3-47B0-A3A7-401C95039435}" type="parTrans" cxnId="{AE56BF11-E0DE-471B-9E6F-ECE2C8161173}">
      <dgm:prSet/>
      <dgm:spPr/>
      <dgm:t>
        <a:bodyPr/>
        <a:lstStyle/>
        <a:p>
          <a:endParaRPr lang="ru-RU"/>
        </a:p>
      </dgm:t>
    </dgm:pt>
    <dgm:pt modelId="{EF4A36FB-6B9A-4759-A74C-4C4396E1FB1E}" type="sibTrans" cxnId="{AE56BF11-E0DE-471B-9E6F-ECE2C8161173}">
      <dgm:prSet/>
      <dgm:spPr/>
      <dgm:t>
        <a:bodyPr/>
        <a:lstStyle/>
        <a:p>
          <a:endParaRPr lang="ru-RU"/>
        </a:p>
      </dgm:t>
    </dgm:pt>
    <dgm:pt modelId="{9FA07CDF-F2B2-42E2-8194-2EA17F542ADC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3B78E043-E669-41D5-9273-D18752860012}" type="parTrans" cxnId="{5A15B2AE-893D-4AFD-8C7F-E46F0E7613DB}">
      <dgm:prSet/>
      <dgm:spPr/>
      <dgm:t>
        <a:bodyPr/>
        <a:lstStyle/>
        <a:p>
          <a:endParaRPr lang="ru-RU"/>
        </a:p>
      </dgm:t>
    </dgm:pt>
    <dgm:pt modelId="{35A26019-EB20-43A1-A081-8D9DD73485F6}" type="sibTrans" cxnId="{5A15B2AE-893D-4AFD-8C7F-E46F0E7613DB}">
      <dgm:prSet/>
      <dgm:spPr/>
      <dgm:t>
        <a:bodyPr/>
        <a:lstStyle/>
        <a:p>
          <a:endParaRPr lang="ru-RU"/>
        </a:p>
      </dgm:t>
    </dgm:pt>
    <dgm:pt modelId="{338204C6-5975-49AC-9FE5-73991BC835B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1ACDBC85-C5F8-470B-91D4-192D9DBF0FCD}" type="parTrans" cxnId="{AE52AEBC-5603-4ADA-9D6C-1C116B257C04}">
      <dgm:prSet/>
      <dgm:spPr/>
      <dgm:t>
        <a:bodyPr/>
        <a:lstStyle/>
        <a:p>
          <a:endParaRPr lang="ru-RU"/>
        </a:p>
      </dgm:t>
    </dgm:pt>
    <dgm:pt modelId="{A08D6104-E308-45DE-B629-BD52C1339D94}" type="sibTrans" cxnId="{AE52AEBC-5603-4ADA-9D6C-1C116B257C04}">
      <dgm:prSet/>
      <dgm:spPr/>
      <dgm:t>
        <a:bodyPr/>
        <a:lstStyle/>
        <a:p>
          <a:endParaRPr lang="ru-RU"/>
        </a:p>
      </dgm:t>
    </dgm:pt>
    <dgm:pt modelId="{8E40A611-B85D-4046-ADAF-718F2C4620BA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Окончание периода налоговой проверки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25985A08-C029-4596-9CC9-0A45D438AD1B}" type="parTrans" cxnId="{66117609-008E-4DE6-8C04-D089E0BFE5F9}">
      <dgm:prSet/>
      <dgm:spPr/>
      <dgm:t>
        <a:bodyPr/>
        <a:lstStyle/>
        <a:p>
          <a:endParaRPr lang="ru-RU"/>
        </a:p>
      </dgm:t>
    </dgm:pt>
    <dgm:pt modelId="{BC3CA5D1-BC94-4E6E-AF28-370631598318}" type="sibTrans" cxnId="{66117609-008E-4DE6-8C04-D089E0BFE5F9}">
      <dgm:prSet/>
      <dgm:spPr/>
      <dgm:t>
        <a:bodyPr/>
        <a:lstStyle/>
        <a:p>
          <a:endParaRPr lang="ru-RU"/>
        </a:p>
      </dgm:t>
    </dgm:pt>
    <dgm:pt modelId="{D4726269-26CB-4EAF-AC86-26FA40FD000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DDEA3F6E-6B11-47E4-9364-B76325F7E031}" type="parTrans" cxnId="{1DCACCD1-5A99-471E-AF7B-55D48282FB15}">
      <dgm:prSet/>
      <dgm:spPr/>
      <dgm:t>
        <a:bodyPr/>
        <a:lstStyle/>
        <a:p>
          <a:endParaRPr lang="ru-RU"/>
        </a:p>
      </dgm:t>
    </dgm:pt>
    <dgm:pt modelId="{796F5DC6-3B74-42ED-B7F7-F8EE20CE9676}" type="sibTrans" cxnId="{1DCACCD1-5A99-471E-AF7B-55D48282FB15}">
      <dgm:prSet/>
      <dgm:spPr/>
      <dgm:t>
        <a:bodyPr/>
        <a:lstStyle/>
        <a:p>
          <a:endParaRPr lang="ru-RU"/>
        </a:p>
      </dgm:t>
    </dgm:pt>
    <dgm:pt modelId="{5CBB536B-DAD2-4FAD-A34B-765DD1585978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9A3DE66E-C42E-416B-98BE-40CAB57FBA11}" type="parTrans" cxnId="{E1B6B11E-4984-4E95-8A99-82A12ABE1B3D}">
      <dgm:prSet/>
      <dgm:spPr/>
      <dgm:t>
        <a:bodyPr/>
        <a:lstStyle/>
        <a:p>
          <a:endParaRPr lang="ru-RU"/>
        </a:p>
      </dgm:t>
    </dgm:pt>
    <dgm:pt modelId="{9A38FFCF-3EBC-4B1F-A3D0-7A072AC4BD3A}" type="sibTrans" cxnId="{E1B6B11E-4984-4E95-8A99-82A12ABE1B3D}">
      <dgm:prSet/>
      <dgm:spPr/>
      <dgm:t>
        <a:bodyPr/>
        <a:lstStyle/>
        <a:p>
          <a:endParaRPr lang="ru-RU"/>
        </a:p>
      </dgm:t>
    </dgm:pt>
    <dgm:pt modelId="{68D784BB-F872-4B5E-AFCE-C9B28BE3CDAF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Камеральная налоговая проверка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526ADC38-DEA0-4ED7-AB39-E0396143330C}" type="parTrans" cxnId="{5431084A-CD4A-4072-9407-F97A0986EF5B}">
      <dgm:prSet/>
      <dgm:spPr/>
      <dgm:t>
        <a:bodyPr/>
        <a:lstStyle/>
        <a:p>
          <a:endParaRPr lang="ru-RU"/>
        </a:p>
      </dgm:t>
    </dgm:pt>
    <dgm:pt modelId="{7318AEFC-06EA-4464-9241-C7EBDFAA6627}" type="sibTrans" cxnId="{5431084A-CD4A-4072-9407-F97A0986EF5B}">
      <dgm:prSet/>
      <dgm:spPr/>
      <dgm:t>
        <a:bodyPr/>
        <a:lstStyle/>
        <a:p>
          <a:endParaRPr lang="ru-RU"/>
        </a:p>
      </dgm:t>
    </dgm:pt>
    <dgm:pt modelId="{76C95A1E-CED4-4888-9726-AC72830BF3C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Выездная налоговая проверка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FAF57144-D537-4E2C-BD4F-CCAC887B91BA}" type="parTrans" cxnId="{A729F4B4-8787-49A3-997B-64CA1B185B0E}">
      <dgm:prSet/>
      <dgm:spPr/>
      <dgm:t>
        <a:bodyPr/>
        <a:lstStyle/>
        <a:p>
          <a:endParaRPr lang="ru-RU"/>
        </a:p>
      </dgm:t>
    </dgm:pt>
    <dgm:pt modelId="{0EA056A8-0794-4C3E-8F8B-7E6226C9A29C}" type="sibTrans" cxnId="{A729F4B4-8787-49A3-997B-64CA1B185B0E}">
      <dgm:prSet/>
      <dgm:spPr/>
      <dgm:t>
        <a:bodyPr/>
        <a:lstStyle/>
        <a:p>
          <a:endParaRPr lang="ru-RU"/>
        </a:p>
      </dgm:t>
    </dgm:pt>
    <dgm:pt modelId="{CCC76139-0547-4980-98C8-A51A39F0BD43}" type="pres">
      <dgm:prSet presAssocID="{9B80E883-EB6F-40FC-9741-6F68236EF2CD}" presName="Name0" presStyleCnt="0">
        <dgm:presLayoutVars>
          <dgm:dir/>
          <dgm:resizeHandles val="exact"/>
        </dgm:presLayoutVars>
      </dgm:prSet>
      <dgm:spPr/>
    </dgm:pt>
    <dgm:pt modelId="{4B046182-41B0-4DF6-B324-FF2AADC534A4}" type="pres">
      <dgm:prSet presAssocID="{9B80E883-EB6F-40FC-9741-6F68236EF2CD}" presName="arrow" presStyleLbl="bgShp" presStyleIdx="0" presStyleCnt="1"/>
      <dgm:spPr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</dgm:pt>
    <dgm:pt modelId="{5E0B4498-0B05-487F-B046-BCCFF4B3A801}" type="pres">
      <dgm:prSet presAssocID="{9B80E883-EB6F-40FC-9741-6F68236EF2CD}" presName="points" presStyleCnt="0"/>
      <dgm:spPr/>
    </dgm:pt>
    <dgm:pt modelId="{9325B5FE-3239-4C2A-8894-60E7A9692001}" type="pres">
      <dgm:prSet presAssocID="{2472AF82-1CD9-4E13-90EB-FC54AA2C4FF7}" presName="compositeA" presStyleCnt="0"/>
      <dgm:spPr/>
    </dgm:pt>
    <dgm:pt modelId="{823BC6F2-2F02-43CB-ACA6-A417BF581461}" type="pres">
      <dgm:prSet presAssocID="{2472AF82-1CD9-4E13-90EB-FC54AA2C4FF7}" presName="textA" presStyleLbl="revTx" presStyleIdx="0" presStyleCnt="8" custScaleY="27185" custLinFactNeighborX="-33" custLinFactNeighborY="53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4D2CB-A071-47E7-9952-A770E7E8B55A}" type="pres">
      <dgm:prSet presAssocID="{2472AF82-1CD9-4E13-90EB-FC54AA2C4FF7}" presName="circleA" presStyleLbl="node1" presStyleIdx="0" presStyleCnt="8" custLinFactNeighborX="57621" custLinFactNeighborY="80102"/>
      <dgm:spPr/>
    </dgm:pt>
    <dgm:pt modelId="{813A0BB6-E025-4C40-A56C-AE3082E34323}" type="pres">
      <dgm:prSet presAssocID="{2472AF82-1CD9-4E13-90EB-FC54AA2C4FF7}" presName="spaceA" presStyleCnt="0"/>
      <dgm:spPr/>
    </dgm:pt>
    <dgm:pt modelId="{86785D51-FF09-4E7B-870F-3391B6062A98}" type="pres">
      <dgm:prSet presAssocID="{EF4A36FB-6B9A-4759-A74C-4C4396E1FB1E}" presName="space" presStyleCnt="0"/>
      <dgm:spPr/>
    </dgm:pt>
    <dgm:pt modelId="{43EE0A0A-B46C-45E5-9D6D-FFF28EFFE198}" type="pres">
      <dgm:prSet presAssocID="{9FA07CDF-F2B2-42E2-8194-2EA17F542ADC}" presName="compositeB" presStyleCnt="0"/>
      <dgm:spPr/>
    </dgm:pt>
    <dgm:pt modelId="{88917189-B6D2-4BFB-8E3D-E99A40002F72}" type="pres">
      <dgm:prSet presAssocID="{9FA07CDF-F2B2-42E2-8194-2EA17F542ADC}" presName="textB" presStyleLbl="revTx" presStyleIdx="1" presStyleCnt="8" custScaleX="117860" custScaleY="71984" custLinFactY="-28155" custLinFactNeighborX="-300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2A523-DE8D-48C7-8B64-D95D72E93D6F}" type="pres">
      <dgm:prSet presAssocID="{9FA07CDF-F2B2-42E2-8194-2EA17F542ADC}" presName="circleB" presStyleLbl="node1" presStyleIdx="1" presStyleCnt="8" custLinFactNeighborX="-23493" custLinFactNeighborY="-24763"/>
      <dgm:spPr/>
    </dgm:pt>
    <dgm:pt modelId="{9FA7B837-539D-4CF2-B585-9705C9834880}" type="pres">
      <dgm:prSet presAssocID="{9FA07CDF-F2B2-42E2-8194-2EA17F542ADC}" presName="spaceB" presStyleCnt="0"/>
      <dgm:spPr/>
    </dgm:pt>
    <dgm:pt modelId="{C6FD576B-C213-4CD3-9029-93F49AEB2DB0}" type="pres">
      <dgm:prSet presAssocID="{35A26019-EB20-43A1-A081-8D9DD73485F6}" presName="space" presStyleCnt="0"/>
      <dgm:spPr/>
    </dgm:pt>
    <dgm:pt modelId="{16F62EC2-884A-4A7E-AF0C-AA194BA496B3}" type="pres">
      <dgm:prSet presAssocID="{338204C6-5975-49AC-9FE5-73991BC835BB}" presName="compositeA" presStyleCnt="0"/>
      <dgm:spPr/>
    </dgm:pt>
    <dgm:pt modelId="{D7B82DDC-804C-4552-B5F5-CF0E23207918}" type="pres">
      <dgm:prSet presAssocID="{338204C6-5975-49AC-9FE5-73991BC835BB}" presName="textA" presStyleLbl="revTx" presStyleIdx="2" presStyleCnt="8" custScaleX="120458" custLinFactNeighborX="-5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5EF64-839E-455F-819E-5AD8608C1290}" type="pres">
      <dgm:prSet presAssocID="{338204C6-5975-49AC-9FE5-73991BC835BB}" presName="circleA" presStyleLbl="node1" presStyleIdx="2" presStyleCnt="8" custLinFactNeighborX="15451" custLinFactNeighborY="8316"/>
      <dgm:spPr/>
    </dgm:pt>
    <dgm:pt modelId="{C4FDBE2F-DB7B-49E7-AE05-564F2D3463F1}" type="pres">
      <dgm:prSet presAssocID="{338204C6-5975-49AC-9FE5-73991BC835BB}" presName="spaceA" presStyleCnt="0"/>
      <dgm:spPr/>
    </dgm:pt>
    <dgm:pt modelId="{FA5A34B6-9499-419C-B209-666A444618D2}" type="pres">
      <dgm:prSet presAssocID="{A08D6104-E308-45DE-B629-BD52C1339D94}" presName="space" presStyleCnt="0"/>
      <dgm:spPr/>
    </dgm:pt>
    <dgm:pt modelId="{22E6FC8A-2E46-41CA-9DDC-F5367BF70F53}" type="pres">
      <dgm:prSet presAssocID="{D4726269-26CB-4EAF-AC86-26FA40FD000B}" presName="compositeB" presStyleCnt="0"/>
      <dgm:spPr/>
    </dgm:pt>
    <dgm:pt modelId="{B8E793EE-4B4B-45E3-BC07-CA981F222D77}" type="pres">
      <dgm:prSet presAssocID="{D4726269-26CB-4EAF-AC86-26FA40FD000B}" presName="textB" presStyleLbl="revTx" presStyleIdx="3" presStyleCnt="8" custScaleY="70042" custLinFactY="-36754" custLinFactNeighborX="35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F6FD8-E047-4216-B0A6-9F864F7E902B}" type="pres">
      <dgm:prSet presAssocID="{D4726269-26CB-4EAF-AC86-26FA40FD000B}" presName="circleB" presStyleLbl="node1" presStyleIdx="3" presStyleCnt="8" custLinFactNeighborX="13068" custLinFactNeighborY="-22815"/>
      <dgm:spPr/>
    </dgm:pt>
    <dgm:pt modelId="{24C625F9-4EC6-451E-9F0A-8520B4214C8E}" type="pres">
      <dgm:prSet presAssocID="{D4726269-26CB-4EAF-AC86-26FA40FD000B}" presName="spaceB" presStyleCnt="0"/>
      <dgm:spPr/>
    </dgm:pt>
    <dgm:pt modelId="{C3C2FD11-A80D-41AD-90E0-A554DFDDBDB5}" type="pres">
      <dgm:prSet presAssocID="{796F5DC6-3B74-42ED-B7F7-F8EE20CE9676}" presName="space" presStyleCnt="0"/>
      <dgm:spPr/>
    </dgm:pt>
    <dgm:pt modelId="{89D9909C-F436-4B48-B287-EC09BCF95FE6}" type="pres">
      <dgm:prSet presAssocID="{5CBB536B-DAD2-4FAD-A34B-765DD1585978}" presName="compositeA" presStyleCnt="0"/>
      <dgm:spPr/>
    </dgm:pt>
    <dgm:pt modelId="{5A8ABDF1-1A4C-485C-8E72-F0D91B147C53}" type="pres">
      <dgm:prSet presAssocID="{5CBB536B-DAD2-4FAD-A34B-765DD1585978}" presName="textA" presStyleLbl="revTx" presStyleIdx="4" presStyleCnt="8" custScaleX="112815" custLinFactNeighborX="14462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903FA-709A-4947-AFB0-A1D56D6C8AB5}" type="pres">
      <dgm:prSet presAssocID="{5CBB536B-DAD2-4FAD-A34B-765DD1585978}" presName="circleA" presStyleLbl="node1" presStyleIdx="4" presStyleCnt="8" custLinFactNeighborX="21796" custLinFactNeighborY="8315"/>
      <dgm:spPr/>
    </dgm:pt>
    <dgm:pt modelId="{73D24CE8-47D9-44E1-9E8E-07E30F93CB80}" type="pres">
      <dgm:prSet presAssocID="{5CBB536B-DAD2-4FAD-A34B-765DD1585978}" presName="spaceA" presStyleCnt="0"/>
      <dgm:spPr/>
    </dgm:pt>
    <dgm:pt modelId="{2F66255D-607A-4C08-B79F-C4FD37B4F00C}" type="pres">
      <dgm:prSet presAssocID="{9A38FFCF-3EBC-4B1F-A3D0-7A072AC4BD3A}" presName="space" presStyleCnt="0"/>
      <dgm:spPr/>
    </dgm:pt>
    <dgm:pt modelId="{D78279C0-9088-41C5-B98F-93CA9A216958}" type="pres">
      <dgm:prSet presAssocID="{68D784BB-F872-4B5E-AFCE-C9B28BE3CDAF}" presName="compositeB" presStyleCnt="0"/>
      <dgm:spPr/>
    </dgm:pt>
    <dgm:pt modelId="{3303BBA7-9926-41BC-A91F-B90FC79C50D1}" type="pres">
      <dgm:prSet presAssocID="{68D784BB-F872-4B5E-AFCE-C9B28BE3CDAF}" presName="textB" presStyleLbl="revTx" presStyleIdx="5" presStyleCnt="8" custScaleX="118567" custScaleY="55757" custLinFactY="-47468" custLinFactNeighborX="2106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05B6B-AFFA-4BC8-AA29-4F572C93CF0E}" type="pres">
      <dgm:prSet presAssocID="{68D784BB-F872-4B5E-AFCE-C9B28BE3CDAF}" presName="circleB" presStyleLbl="node1" presStyleIdx="5" presStyleCnt="8" custLinFactNeighborX="47837" custLinFactNeighborY="-37100"/>
      <dgm:spPr/>
    </dgm:pt>
    <dgm:pt modelId="{16924BF1-F132-44E0-8ED0-75B07AE6F6DB}" type="pres">
      <dgm:prSet presAssocID="{68D784BB-F872-4B5E-AFCE-C9B28BE3CDAF}" presName="spaceB" presStyleCnt="0"/>
      <dgm:spPr/>
    </dgm:pt>
    <dgm:pt modelId="{F98A2BBC-FBE8-4442-94FB-8FD1977988AB}" type="pres">
      <dgm:prSet presAssocID="{7318AEFC-06EA-4464-9241-C7EBDFAA6627}" presName="space" presStyleCnt="0"/>
      <dgm:spPr/>
    </dgm:pt>
    <dgm:pt modelId="{BCD4C22C-68DA-46EC-B49E-FBC7226546AD}" type="pres">
      <dgm:prSet presAssocID="{76C95A1E-CED4-4888-9726-AC72830BF3CB}" presName="compositeA" presStyleCnt="0"/>
      <dgm:spPr/>
    </dgm:pt>
    <dgm:pt modelId="{DAFFE918-76E1-4778-8D68-28F6362F27CE}" type="pres">
      <dgm:prSet presAssocID="{76C95A1E-CED4-4888-9726-AC72830BF3CB}" presName="textA" presStyleLbl="revTx" presStyleIdx="6" presStyleCnt="8" custLinFactNeighborX="40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A0B192-FD17-4EEB-B95D-1E742135193E}" type="pres">
      <dgm:prSet presAssocID="{76C95A1E-CED4-4888-9726-AC72830BF3CB}" presName="circleA" presStyleLbl="node1" presStyleIdx="6" presStyleCnt="8" custLinFactX="37188" custLinFactNeighborX="100000" custLinFactNeighborY="7143"/>
      <dgm:spPr/>
      <dgm:t>
        <a:bodyPr/>
        <a:lstStyle/>
        <a:p>
          <a:endParaRPr lang="ru-RU"/>
        </a:p>
      </dgm:t>
    </dgm:pt>
    <dgm:pt modelId="{F051EFDE-853F-446D-B48C-571E29475DB8}" type="pres">
      <dgm:prSet presAssocID="{76C95A1E-CED4-4888-9726-AC72830BF3CB}" presName="spaceA" presStyleCnt="0"/>
      <dgm:spPr/>
    </dgm:pt>
    <dgm:pt modelId="{FFBB460B-6EC0-42CE-B40E-FAC78A0E5EF9}" type="pres">
      <dgm:prSet presAssocID="{0EA056A8-0794-4C3E-8F8B-7E6226C9A29C}" presName="space" presStyleCnt="0"/>
      <dgm:spPr/>
    </dgm:pt>
    <dgm:pt modelId="{F1415AB9-7991-4572-809B-8B773D94DFDB}" type="pres">
      <dgm:prSet presAssocID="{8E40A611-B85D-4046-ADAF-718F2C4620BA}" presName="compositeB" presStyleCnt="0"/>
      <dgm:spPr/>
    </dgm:pt>
    <dgm:pt modelId="{69927FF3-CE65-4C84-AE2F-4822CA1A2C17}" type="pres">
      <dgm:prSet presAssocID="{8E40A611-B85D-4046-ADAF-718F2C4620BA}" presName="textB" presStyleLbl="revTx" presStyleIdx="7" presStyleCnt="8" custScaleX="111186" custScaleY="93603" custLinFactY="-26226" custLinFactNeighborX="314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842F1-1326-4C22-8181-EFDFC8013DC1}" type="pres">
      <dgm:prSet presAssocID="{8E40A611-B85D-4046-ADAF-718F2C4620BA}" presName="circleB" presStyleLbl="node1" presStyleIdx="7" presStyleCnt="8" custLinFactX="55992" custLinFactNeighborX="100000" custLinFactNeighborY="746"/>
      <dgm:spPr/>
    </dgm:pt>
    <dgm:pt modelId="{8DCFF1D6-6940-4DE3-82DD-C176538C7449}" type="pres">
      <dgm:prSet presAssocID="{8E40A611-B85D-4046-ADAF-718F2C4620BA}" presName="spaceB" presStyleCnt="0"/>
      <dgm:spPr/>
    </dgm:pt>
  </dgm:ptLst>
  <dgm:cxnLst>
    <dgm:cxn modelId="{36356E06-4559-4452-A5E9-C9C11D3B5D64}" type="presOf" srcId="{68D784BB-F872-4B5E-AFCE-C9B28BE3CDAF}" destId="{3303BBA7-9926-41BC-A91F-B90FC79C50D1}" srcOrd="0" destOrd="0" presId="urn:microsoft.com/office/officeart/2005/8/layout/hProcess11"/>
    <dgm:cxn modelId="{E1B6B11E-4984-4E95-8A99-82A12ABE1B3D}" srcId="{9B80E883-EB6F-40FC-9741-6F68236EF2CD}" destId="{5CBB536B-DAD2-4FAD-A34B-765DD1585978}" srcOrd="4" destOrd="0" parTransId="{9A3DE66E-C42E-416B-98BE-40CAB57FBA11}" sibTransId="{9A38FFCF-3EBC-4B1F-A3D0-7A072AC4BD3A}"/>
    <dgm:cxn modelId="{82B29B6D-C6C3-4541-BAAA-FABBDF71EA6A}" type="presOf" srcId="{338204C6-5975-49AC-9FE5-73991BC835BB}" destId="{D7B82DDC-804C-4552-B5F5-CF0E23207918}" srcOrd="0" destOrd="0" presId="urn:microsoft.com/office/officeart/2005/8/layout/hProcess11"/>
    <dgm:cxn modelId="{A4D676C2-C881-44A5-9141-DC18F4DC2804}" type="presOf" srcId="{2472AF82-1CD9-4E13-90EB-FC54AA2C4FF7}" destId="{823BC6F2-2F02-43CB-ACA6-A417BF581461}" srcOrd="0" destOrd="0" presId="urn:microsoft.com/office/officeart/2005/8/layout/hProcess11"/>
    <dgm:cxn modelId="{5E0F7E79-95BE-4DBC-84E8-86C84C9ECD1A}" type="presOf" srcId="{9B80E883-EB6F-40FC-9741-6F68236EF2CD}" destId="{CCC76139-0547-4980-98C8-A51A39F0BD43}" srcOrd="0" destOrd="0" presId="urn:microsoft.com/office/officeart/2005/8/layout/hProcess11"/>
    <dgm:cxn modelId="{A729F4B4-8787-49A3-997B-64CA1B185B0E}" srcId="{9B80E883-EB6F-40FC-9741-6F68236EF2CD}" destId="{76C95A1E-CED4-4888-9726-AC72830BF3CB}" srcOrd="6" destOrd="0" parTransId="{FAF57144-D537-4E2C-BD4F-CCAC887B91BA}" sibTransId="{0EA056A8-0794-4C3E-8F8B-7E6226C9A29C}"/>
    <dgm:cxn modelId="{5431084A-CD4A-4072-9407-F97A0986EF5B}" srcId="{9B80E883-EB6F-40FC-9741-6F68236EF2CD}" destId="{68D784BB-F872-4B5E-AFCE-C9B28BE3CDAF}" srcOrd="5" destOrd="0" parTransId="{526ADC38-DEA0-4ED7-AB39-E0396143330C}" sibTransId="{7318AEFC-06EA-4464-9241-C7EBDFAA6627}"/>
    <dgm:cxn modelId="{66117609-008E-4DE6-8C04-D089E0BFE5F9}" srcId="{9B80E883-EB6F-40FC-9741-6F68236EF2CD}" destId="{8E40A611-B85D-4046-ADAF-718F2C4620BA}" srcOrd="7" destOrd="0" parTransId="{25985A08-C029-4596-9CC9-0A45D438AD1B}" sibTransId="{BC3CA5D1-BC94-4E6E-AF28-370631598318}"/>
    <dgm:cxn modelId="{E9141916-8927-4F49-A2E6-2DD36D38FDF8}" type="presOf" srcId="{5CBB536B-DAD2-4FAD-A34B-765DD1585978}" destId="{5A8ABDF1-1A4C-485C-8E72-F0D91B147C53}" srcOrd="0" destOrd="0" presId="urn:microsoft.com/office/officeart/2005/8/layout/hProcess11"/>
    <dgm:cxn modelId="{AE52AEBC-5603-4ADA-9D6C-1C116B257C04}" srcId="{9B80E883-EB6F-40FC-9741-6F68236EF2CD}" destId="{338204C6-5975-49AC-9FE5-73991BC835BB}" srcOrd="2" destOrd="0" parTransId="{1ACDBC85-C5F8-470B-91D4-192D9DBF0FCD}" sibTransId="{A08D6104-E308-45DE-B629-BD52C1339D94}"/>
    <dgm:cxn modelId="{5A15B2AE-893D-4AFD-8C7F-E46F0E7613DB}" srcId="{9B80E883-EB6F-40FC-9741-6F68236EF2CD}" destId="{9FA07CDF-F2B2-42E2-8194-2EA17F542ADC}" srcOrd="1" destOrd="0" parTransId="{3B78E043-E669-41D5-9273-D18752860012}" sibTransId="{35A26019-EB20-43A1-A081-8D9DD73485F6}"/>
    <dgm:cxn modelId="{AE56BF11-E0DE-471B-9E6F-ECE2C8161173}" srcId="{9B80E883-EB6F-40FC-9741-6F68236EF2CD}" destId="{2472AF82-1CD9-4E13-90EB-FC54AA2C4FF7}" srcOrd="0" destOrd="0" parTransId="{0FABC635-D0F3-47B0-A3A7-401C95039435}" sibTransId="{EF4A36FB-6B9A-4759-A74C-4C4396E1FB1E}"/>
    <dgm:cxn modelId="{1DCACCD1-5A99-471E-AF7B-55D48282FB15}" srcId="{9B80E883-EB6F-40FC-9741-6F68236EF2CD}" destId="{D4726269-26CB-4EAF-AC86-26FA40FD000B}" srcOrd="3" destOrd="0" parTransId="{DDEA3F6E-6B11-47E4-9364-B76325F7E031}" sibTransId="{796F5DC6-3B74-42ED-B7F7-F8EE20CE9676}"/>
    <dgm:cxn modelId="{0A84FDC5-3CB5-431F-85BA-6BA87DE88A80}" type="presOf" srcId="{76C95A1E-CED4-4888-9726-AC72830BF3CB}" destId="{DAFFE918-76E1-4778-8D68-28F6362F27CE}" srcOrd="0" destOrd="0" presId="urn:microsoft.com/office/officeart/2005/8/layout/hProcess11"/>
    <dgm:cxn modelId="{2FB42680-6B20-46B5-B226-6B389AA660D2}" type="presOf" srcId="{8E40A611-B85D-4046-ADAF-718F2C4620BA}" destId="{69927FF3-CE65-4C84-AE2F-4822CA1A2C17}" srcOrd="0" destOrd="0" presId="urn:microsoft.com/office/officeart/2005/8/layout/hProcess11"/>
    <dgm:cxn modelId="{1C83B91E-1C37-461B-8A19-F8F434CC8C68}" type="presOf" srcId="{9FA07CDF-F2B2-42E2-8194-2EA17F542ADC}" destId="{88917189-B6D2-4BFB-8E3D-E99A40002F72}" srcOrd="0" destOrd="0" presId="urn:microsoft.com/office/officeart/2005/8/layout/hProcess11"/>
    <dgm:cxn modelId="{EE575BBF-1D45-4820-ADEC-8BA00AEE262F}" type="presOf" srcId="{D4726269-26CB-4EAF-AC86-26FA40FD000B}" destId="{B8E793EE-4B4B-45E3-BC07-CA981F222D77}" srcOrd="0" destOrd="0" presId="urn:microsoft.com/office/officeart/2005/8/layout/hProcess11"/>
    <dgm:cxn modelId="{6EBA4B38-0D0A-44CE-B598-662238504F14}" type="presParOf" srcId="{CCC76139-0547-4980-98C8-A51A39F0BD43}" destId="{4B046182-41B0-4DF6-B324-FF2AADC534A4}" srcOrd="0" destOrd="0" presId="urn:microsoft.com/office/officeart/2005/8/layout/hProcess11"/>
    <dgm:cxn modelId="{C0164AA9-FEF4-487A-BCC7-A6D302C9CABD}" type="presParOf" srcId="{CCC76139-0547-4980-98C8-A51A39F0BD43}" destId="{5E0B4498-0B05-487F-B046-BCCFF4B3A801}" srcOrd="1" destOrd="0" presId="urn:microsoft.com/office/officeart/2005/8/layout/hProcess11"/>
    <dgm:cxn modelId="{03308BFA-AAAB-4921-B02F-62F34EBC3BE5}" type="presParOf" srcId="{5E0B4498-0B05-487F-B046-BCCFF4B3A801}" destId="{9325B5FE-3239-4C2A-8894-60E7A9692001}" srcOrd="0" destOrd="0" presId="urn:microsoft.com/office/officeart/2005/8/layout/hProcess11"/>
    <dgm:cxn modelId="{99FE69D4-6174-41E6-96D1-580E3A3E69BA}" type="presParOf" srcId="{9325B5FE-3239-4C2A-8894-60E7A9692001}" destId="{823BC6F2-2F02-43CB-ACA6-A417BF581461}" srcOrd="0" destOrd="0" presId="urn:microsoft.com/office/officeart/2005/8/layout/hProcess11"/>
    <dgm:cxn modelId="{2A131ADE-5351-413F-A855-DD8B8868B0D5}" type="presParOf" srcId="{9325B5FE-3239-4C2A-8894-60E7A9692001}" destId="{8F24D2CB-A071-47E7-9952-A770E7E8B55A}" srcOrd="1" destOrd="0" presId="urn:microsoft.com/office/officeart/2005/8/layout/hProcess11"/>
    <dgm:cxn modelId="{2A39874D-3A3D-4F5D-964B-73A42B26B371}" type="presParOf" srcId="{9325B5FE-3239-4C2A-8894-60E7A9692001}" destId="{813A0BB6-E025-4C40-A56C-AE3082E34323}" srcOrd="2" destOrd="0" presId="urn:microsoft.com/office/officeart/2005/8/layout/hProcess11"/>
    <dgm:cxn modelId="{487FEA4A-1D06-4457-B83C-FACDB270861F}" type="presParOf" srcId="{5E0B4498-0B05-487F-B046-BCCFF4B3A801}" destId="{86785D51-FF09-4E7B-870F-3391B6062A98}" srcOrd="1" destOrd="0" presId="urn:microsoft.com/office/officeart/2005/8/layout/hProcess11"/>
    <dgm:cxn modelId="{1BFC0239-1B71-440D-AEBA-7624C03BAFCD}" type="presParOf" srcId="{5E0B4498-0B05-487F-B046-BCCFF4B3A801}" destId="{43EE0A0A-B46C-45E5-9D6D-FFF28EFFE198}" srcOrd="2" destOrd="0" presId="urn:microsoft.com/office/officeart/2005/8/layout/hProcess11"/>
    <dgm:cxn modelId="{BA64C338-2897-4D80-94C3-1AFAD98B29E0}" type="presParOf" srcId="{43EE0A0A-B46C-45E5-9D6D-FFF28EFFE198}" destId="{88917189-B6D2-4BFB-8E3D-E99A40002F72}" srcOrd="0" destOrd="0" presId="urn:microsoft.com/office/officeart/2005/8/layout/hProcess11"/>
    <dgm:cxn modelId="{06567C6D-9BFE-4E67-9A30-8991CB3CDFF2}" type="presParOf" srcId="{43EE0A0A-B46C-45E5-9D6D-FFF28EFFE198}" destId="{9D52A523-DE8D-48C7-8B64-D95D72E93D6F}" srcOrd="1" destOrd="0" presId="urn:microsoft.com/office/officeart/2005/8/layout/hProcess11"/>
    <dgm:cxn modelId="{22B51785-907A-4902-8198-EDD680F8BE9F}" type="presParOf" srcId="{43EE0A0A-B46C-45E5-9D6D-FFF28EFFE198}" destId="{9FA7B837-539D-4CF2-B585-9705C9834880}" srcOrd="2" destOrd="0" presId="urn:microsoft.com/office/officeart/2005/8/layout/hProcess11"/>
    <dgm:cxn modelId="{18791846-D446-4E09-B337-DA877B47D026}" type="presParOf" srcId="{5E0B4498-0B05-487F-B046-BCCFF4B3A801}" destId="{C6FD576B-C213-4CD3-9029-93F49AEB2DB0}" srcOrd="3" destOrd="0" presId="urn:microsoft.com/office/officeart/2005/8/layout/hProcess11"/>
    <dgm:cxn modelId="{54A79342-44F3-4825-91DB-71D425D2366F}" type="presParOf" srcId="{5E0B4498-0B05-487F-B046-BCCFF4B3A801}" destId="{16F62EC2-884A-4A7E-AF0C-AA194BA496B3}" srcOrd="4" destOrd="0" presId="urn:microsoft.com/office/officeart/2005/8/layout/hProcess11"/>
    <dgm:cxn modelId="{CAA8B40A-80D5-4CD6-9B3E-C48B0B1D5A84}" type="presParOf" srcId="{16F62EC2-884A-4A7E-AF0C-AA194BA496B3}" destId="{D7B82DDC-804C-4552-B5F5-CF0E23207918}" srcOrd="0" destOrd="0" presId="urn:microsoft.com/office/officeart/2005/8/layout/hProcess11"/>
    <dgm:cxn modelId="{A0E6DCD0-572C-4909-981F-254E82E65CE5}" type="presParOf" srcId="{16F62EC2-884A-4A7E-AF0C-AA194BA496B3}" destId="{2065EF64-839E-455F-819E-5AD8608C1290}" srcOrd="1" destOrd="0" presId="urn:microsoft.com/office/officeart/2005/8/layout/hProcess11"/>
    <dgm:cxn modelId="{0E64B806-7AA5-4A93-AA07-92B16B419850}" type="presParOf" srcId="{16F62EC2-884A-4A7E-AF0C-AA194BA496B3}" destId="{C4FDBE2F-DB7B-49E7-AE05-564F2D3463F1}" srcOrd="2" destOrd="0" presId="urn:microsoft.com/office/officeart/2005/8/layout/hProcess11"/>
    <dgm:cxn modelId="{5A8830D4-9A11-4A03-B358-081D6B2F6BE3}" type="presParOf" srcId="{5E0B4498-0B05-487F-B046-BCCFF4B3A801}" destId="{FA5A34B6-9499-419C-B209-666A444618D2}" srcOrd="5" destOrd="0" presId="urn:microsoft.com/office/officeart/2005/8/layout/hProcess11"/>
    <dgm:cxn modelId="{43CA2F81-7ADB-4DEE-8DC1-E0C9BF205C02}" type="presParOf" srcId="{5E0B4498-0B05-487F-B046-BCCFF4B3A801}" destId="{22E6FC8A-2E46-41CA-9DDC-F5367BF70F53}" srcOrd="6" destOrd="0" presId="urn:microsoft.com/office/officeart/2005/8/layout/hProcess11"/>
    <dgm:cxn modelId="{2C3703A4-54DA-4468-97B5-7B8CE3C9BDA1}" type="presParOf" srcId="{22E6FC8A-2E46-41CA-9DDC-F5367BF70F53}" destId="{B8E793EE-4B4B-45E3-BC07-CA981F222D77}" srcOrd="0" destOrd="0" presId="urn:microsoft.com/office/officeart/2005/8/layout/hProcess11"/>
    <dgm:cxn modelId="{92637011-3DE9-4257-A960-19001869DA6A}" type="presParOf" srcId="{22E6FC8A-2E46-41CA-9DDC-F5367BF70F53}" destId="{D1AF6FD8-E047-4216-B0A6-9F864F7E902B}" srcOrd="1" destOrd="0" presId="urn:microsoft.com/office/officeart/2005/8/layout/hProcess11"/>
    <dgm:cxn modelId="{225F84E8-8F62-4A7C-8752-AB279CE77083}" type="presParOf" srcId="{22E6FC8A-2E46-41CA-9DDC-F5367BF70F53}" destId="{24C625F9-4EC6-451E-9F0A-8520B4214C8E}" srcOrd="2" destOrd="0" presId="urn:microsoft.com/office/officeart/2005/8/layout/hProcess11"/>
    <dgm:cxn modelId="{6ED742A8-D1B2-4CF9-8644-D7A34CBB5CCC}" type="presParOf" srcId="{5E0B4498-0B05-487F-B046-BCCFF4B3A801}" destId="{C3C2FD11-A80D-41AD-90E0-A554DFDDBDB5}" srcOrd="7" destOrd="0" presId="urn:microsoft.com/office/officeart/2005/8/layout/hProcess11"/>
    <dgm:cxn modelId="{8A0E002A-2D72-4599-9B53-20983FC6321B}" type="presParOf" srcId="{5E0B4498-0B05-487F-B046-BCCFF4B3A801}" destId="{89D9909C-F436-4B48-B287-EC09BCF95FE6}" srcOrd="8" destOrd="0" presId="urn:microsoft.com/office/officeart/2005/8/layout/hProcess11"/>
    <dgm:cxn modelId="{18DC02B5-F7B1-4833-B212-28E8E481069F}" type="presParOf" srcId="{89D9909C-F436-4B48-B287-EC09BCF95FE6}" destId="{5A8ABDF1-1A4C-485C-8E72-F0D91B147C53}" srcOrd="0" destOrd="0" presId="urn:microsoft.com/office/officeart/2005/8/layout/hProcess11"/>
    <dgm:cxn modelId="{FC80E26A-44B2-42E5-9D97-E1A7C4CC1F43}" type="presParOf" srcId="{89D9909C-F436-4B48-B287-EC09BCF95FE6}" destId="{75B903FA-709A-4947-AFB0-A1D56D6C8AB5}" srcOrd="1" destOrd="0" presId="urn:microsoft.com/office/officeart/2005/8/layout/hProcess11"/>
    <dgm:cxn modelId="{60691141-C854-4EDF-90DC-CD21710D9E74}" type="presParOf" srcId="{89D9909C-F436-4B48-B287-EC09BCF95FE6}" destId="{73D24CE8-47D9-44E1-9E8E-07E30F93CB80}" srcOrd="2" destOrd="0" presId="urn:microsoft.com/office/officeart/2005/8/layout/hProcess11"/>
    <dgm:cxn modelId="{E0A04F3E-683C-4E5E-91D6-FC09ABDBAA88}" type="presParOf" srcId="{5E0B4498-0B05-487F-B046-BCCFF4B3A801}" destId="{2F66255D-607A-4C08-B79F-C4FD37B4F00C}" srcOrd="9" destOrd="0" presId="urn:microsoft.com/office/officeart/2005/8/layout/hProcess11"/>
    <dgm:cxn modelId="{3CC60466-1B59-4332-B19E-94F297B54332}" type="presParOf" srcId="{5E0B4498-0B05-487F-B046-BCCFF4B3A801}" destId="{D78279C0-9088-41C5-B98F-93CA9A216958}" srcOrd="10" destOrd="0" presId="urn:microsoft.com/office/officeart/2005/8/layout/hProcess11"/>
    <dgm:cxn modelId="{8E1AE8A7-F0D8-445E-936B-2708423B5641}" type="presParOf" srcId="{D78279C0-9088-41C5-B98F-93CA9A216958}" destId="{3303BBA7-9926-41BC-A91F-B90FC79C50D1}" srcOrd="0" destOrd="0" presId="urn:microsoft.com/office/officeart/2005/8/layout/hProcess11"/>
    <dgm:cxn modelId="{3D1C2ADC-27E9-4434-B0E9-89C8ED992171}" type="presParOf" srcId="{D78279C0-9088-41C5-B98F-93CA9A216958}" destId="{8FF05B6B-AFFA-4BC8-AA29-4F572C93CF0E}" srcOrd="1" destOrd="0" presId="urn:microsoft.com/office/officeart/2005/8/layout/hProcess11"/>
    <dgm:cxn modelId="{ECC2324B-E15D-4FD3-A3A5-6A41407E4BED}" type="presParOf" srcId="{D78279C0-9088-41C5-B98F-93CA9A216958}" destId="{16924BF1-F132-44E0-8ED0-75B07AE6F6DB}" srcOrd="2" destOrd="0" presId="urn:microsoft.com/office/officeart/2005/8/layout/hProcess11"/>
    <dgm:cxn modelId="{D5703D30-6DE5-423E-B64F-6318D55C54A6}" type="presParOf" srcId="{5E0B4498-0B05-487F-B046-BCCFF4B3A801}" destId="{F98A2BBC-FBE8-4442-94FB-8FD1977988AB}" srcOrd="11" destOrd="0" presId="urn:microsoft.com/office/officeart/2005/8/layout/hProcess11"/>
    <dgm:cxn modelId="{51BC27B7-771D-4568-8AC1-5E71A5D6E1F5}" type="presParOf" srcId="{5E0B4498-0B05-487F-B046-BCCFF4B3A801}" destId="{BCD4C22C-68DA-46EC-B49E-FBC7226546AD}" srcOrd="12" destOrd="0" presId="urn:microsoft.com/office/officeart/2005/8/layout/hProcess11"/>
    <dgm:cxn modelId="{EEDB0B55-7F31-478A-8242-2E85C185963D}" type="presParOf" srcId="{BCD4C22C-68DA-46EC-B49E-FBC7226546AD}" destId="{DAFFE918-76E1-4778-8D68-28F6362F27CE}" srcOrd="0" destOrd="0" presId="urn:microsoft.com/office/officeart/2005/8/layout/hProcess11"/>
    <dgm:cxn modelId="{D96E3FC6-BAAB-469C-8F81-11D33B37E1D6}" type="presParOf" srcId="{BCD4C22C-68DA-46EC-B49E-FBC7226546AD}" destId="{FDA0B192-FD17-4EEB-B95D-1E742135193E}" srcOrd="1" destOrd="0" presId="urn:microsoft.com/office/officeart/2005/8/layout/hProcess11"/>
    <dgm:cxn modelId="{1E5EF701-F9B8-4231-89D7-540FE029BA93}" type="presParOf" srcId="{BCD4C22C-68DA-46EC-B49E-FBC7226546AD}" destId="{F051EFDE-853F-446D-B48C-571E29475DB8}" srcOrd="2" destOrd="0" presId="urn:microsoft.com/office/officeart/2005/8/layout/hProcess11"/>
    <dgm:cxn modelId="{20098308-36A5-48E1-B007-C35EDB520B2B}" type="presParOf" srcId="{5E0B4498-0B05-487F-B046-BCCFF4B3A801}" destId="{FFBB460B-6EC0-42CE-B40E-FAC78A0E5EF9}" srcOrd="13" destOrd="0" presId="urn:microsoft.com/office/officeart/2005/8/layout/hProcess11"/>
    <dgm:cxn modelId="{B9E771A6-ABD6-4923-8BEA-773E84A96ECF}" type="presParOf" srcId="{5E0B4498-0B05-487F-B046-BCCFF4B3A801}" destId="{F1415AB9-7991-4572-809B-8B773D94DFDB}" srcOrd="14" destOrd="0" presId="urn:microsoft.com/office/officeart/2005/8/layout/hProcess11"/>
    <dgm:cxn modelId="{9DE8F7FB-136E-4E90-A8EA-2F04D69FD68C}" type="presParOf" srcId="{F1415AB9-7991-4572-809B-8B773D94DFDB}" destId="{69927FF3-CE65-4C84-AE2F-4822CA1A2C17}" srcOrd="0" destOrd="0" presId="urn:microsoft.com/office/officeart/2005/8/layout/hProcess11"/>
    <dgm:cxn modelId="{34F47FE3-8EDF-492A-9D35-0FED47C8D469}" type="presParOf" srcId="{F1415AB9-7991-4572-809B-8B773D94DFDB}" destId="{138842F1-1326-4C22-8181-EFDFC8013DC1}" srcOrd="1" destOrd="0" presId="urn:microsoft.com/office/officeart/2005/8/layout/hProcess11"/>
    <dgm:cxn modelId="{C900CE42-35B9-4A28-9A45-032AD39BE7B7}" type="presParOf" srcId="{F1415AB9-7991-4572-809B-8B773D94DFDB}" destId="{8DCFF1D6-6940-4DE3-82DD-C176538C744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0DE87F-A56E-4440-B9A9-961951AE6C55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E461AC71-EC3C-49E0-9E59-C125552838AA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F579A84E-1E17-4A5F-861B-53EB51F61601}" type="parTrans" cxnId="{75353B12-CE80-4401-93CB-5845591981E5}">
      <dgm:prSet/>
      <dgm:spPr/>
      <dgm:t>
        <a:bodyPr/>
        <a:lstStyle/>
        <a:p>
          <a:endParaRPr lang="ru-RU"/>
        </a:p>
      </dgm:t>
    </dgm:pt>
    <dgm:pt modelId="{AC88625D-9DB4-4056-83BB-ECF27DFC585D}" type="sibTrans" cxnId="{75353B12-CE80-4401-93CB-5845591981E5}">
      <dgm:prSet/>
      <dgm:spPr/>
      <dgm:t>
        <a:bodyPr/>
        <a:lstStyle/>
        <a:p>
          <a:endParaRPr lang="ru-RU"/>
        </a:p>
      </dgm:t>
    </dgm:pt>
    <dgm:pt modelId="{A7AC05E2-FF43-4F16-93F2-A6DCF6A633F5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489144E0-7DA5-4B9C-946C-D0BDBD70FF78}" type="parTrans" cxnId="{757F7D41-742E-4516-8403-C2426C960D09}">
      <dgm:prSet/>
      <dgm:spPr/>
      <dgm:t>
        <a:bodyPr/>
        <a:lstStyle/>
        <a:p>
          <a:endParaRPr lang="ru-RU"/>
        </a:p>
      </dgm:t>
    </dgm:pt>
    <dgm:pt modelId="{81431D4C-97AF-4899-8EC0-FBD2CD6A0A48}" type="sibTrans" cxnId="{757F7D41-742E-4516-8403-C2426C960D09}">
      <dgm:prSet/>
      <dgm:spPr/>
      <dgm:t>
        <a:bodyPr/>
        <a:lstStyle/>
        <a:p>
          <a:endParaRPr lang="ru-RU"/>
        </a:p>
      </dgm:t>
    </dgm:pt>
    <dgm:pt modelId="{AD379EC8-2386-461B-A0F6-E8AC13BEFD4C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75834EF7-DD1C-47A3-829E-B3EA9C60CD22}" type="parTrans" cxnId="{FF651B3C-A354-493F-8561-96EDEDDF15A8}">
      <dgm:prSet/>
      <dgm:spPr/>
      <dgm:t>
        <a:bodyPr/>
        <a:lstStyle/>
        <a:p>
          <a:endParaRPr lang="ru-RU"/>
        </a:p>
      </dgm:t>
    </dgm:pt>
    <dgm:pt modelId="{9843B82E-4B47-425B-94AE-579C1DEE7FB8}" type="sibTrans" cxnId="{FF651B3C-A354-493F-8561-96EDEDDF15A8}">
      <dgm:prSet/>
      <dgm:spPr/>
      <dgm:t>
        <a:bodyPr/>
        <a:lstStyle/>
        <a:p>
          <a:endParaRPr lang="ru-RU"/>
        </a:p>
      </dgm:t>
    </dgm:pt>
    <dgm:pt modelId="{CD4150F7-86F0-4C98-966E-8F130C0DAAF6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Окончание периода налогового мониторинга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CD1BC527-7440-49CC-A106-7EDDE24B4F63}" type="parTrans" cxnId="{8A720914-0702-4DEE-AD8C-3C9F200A4AD5}">
      <dgm:prSet/>
      <dgm:spPr/>
      <dgm:t>
        <a:bodyPr/>
        <a:lstStyle/>
        <a:p>
          <a:endParaRPr lang="ru-RU"/>
        </a:p>
      </dgm:t>
    </dgm:pt>
    <dgm:pt modelId="{0BB01DC4-A746-4777-A064-0EE331686F9E}" type="sibTrans" cxnId="{8A720914-0702-4DEE-AD8C-3C9F200A4AD5}">
      <dgm:prSet/>
      <dgm:spPr/>
      <dgm:t>
        <a:bodyPr/>
        <a:lstStyle/>
        <a:p>
          <a:endParaRPr lang="ru-RU"/>
        </a:p>
      </dgm:t>
    </dgm:pt>
    <dgm:pt modelId="{E15DC084-2D5B-420D-8566-8177972EB45F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AFC3295C-3962-40C6-B57A-E825E20F6191}" type="parTrans" cxnId="{9A41E799-050A-4F23-935E-FD3BB5630604}">
      <dgm:prSet/>
      <dgm:spPr/>
      <dgm:t>
        <a:bodyPr/>
        <a:lstStyle/>
        <a:p>
          <a:endParaRPr lang="ru-RU"/>
        </a:p>
      </dgm:t>
    </dgm:pt>
    <dgm:pt modelId="{D56F5024-6128-486B-89E9-32C9A403F9B9}" type="sibTrans" cxnId="{9A41E799-050A-4F23-935E-FD3BB5630604}">
      <dgm:prSet/>
      <dgm:spPr/>
      <dgm:t>
        <a:bodyPr/>
        <a:lstStyle/>
        <a:p>
          <a:endParaRPr lang="ru-RU"/>
        </a:p>
      </dgm:t>
    </dgm:pt>
    <dgm:pt modelId="{4AB0057E-4B81-4659-BBCE-2313B61607A3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A0DA260D-D28C-4FD2-9B76-D7984868860C}" type="parTrans" cxnId="{993C17BF-4CDE-462F-B921-37942022D4A7}">
      <dgm:prSet/>
      <dgm:spPr/>
      <dgm:t>
        <a:bodyPr/>
        <a:lstStyle/>
        <a:p>
          <a:endParaRPr lang="ru-RU"/>
        </a:p>
      </dgm:t>
    </dgm:pt>
    <dgm:pt modelId="{0AC10757-E6A7-43FA-A6DA-8C10A2599688}" type="sibTrans" cxnId="{993C17BF-4CDE-462F-B921-37942022D4A7}">
      <dgm:prSet/>
      <dgm:spPr/>
      <dgm:t>
        <a:bodyPr/>
        <a:lstStyle/>
        <a:p>
          <a:endParaRPr lang="ru-RU"/>
        </a:p>
      </dgm:t>
    </dgm:pt>
    <dgm:pt modelId="{93F35238-6CEB-4656-BD00-A1B7F2465159}" type="pres">
      <dgm:prSet presAssocID="{340DE87F-A56E-4440-B9A9-961951AE6C55}" presName="Name0" presStyleCnt="0">
        <dgm:presLayoutVars>
          <dgm:dir/>
          <dgm:resizeHandles val="exact"/>
        </dgm:presLayoutVars>
      </dgm:prSet>
      <dgm:spPr/>
    </dgm:pt>
    <dgm:pt modelId="{DA471AED-DE57-42BD-8B41-E52251F133BB}" type="pres">
      <dgm:prSet presAssocID="{340DE87F-A56E-4440-B9A9-961951AE6C55}" presName="arrow" presStyleLbl="bgShp" presStyleIdx="0" presStyleCnt="1"/>
      <dgm:spPr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</dgm:pt>
    <dgm:pt modelId="{236A9019-2887-4070-8302-783DD4197748}" type="pres">
      <dgm:prSet presAssocID="{340DE87F-A56E-4440-B9A9-961951AE6C55}" presName="points" presStyleCnt="0"/>
      <dgm:spPr/>
    </dgm:pt>
    <dgm:pt modelId="{CFB2E157-B47D-406E-A247-D1E4227BEE50}" type="pres">
      <dgm:prSet presAssocID="{E461AC71-EC3C-49E0-9E59-C125552838AA}" presName="compositeA" presStyleCnt="0"/>
      <dgm:spPr/>
    </dgm:pt>
    <dgm:pt modelId="{E69C8EA8-C664-48EF-957A-07358E3A603A}" type="pres">
      <dgm:prSet presAssocID="{E461AC71-EC3C-49E0-9E59-C125552838AA}" presName="textA" presStyleLbl="revTx" presStyleIdx="0" presStyleCnt="6" custScaleX="77950" custLinFactNeighborX="-5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2E73B-64CE-4E23-8CF4-7D05D6CFE376}" type="pres">
      <dgm:prSet presAssocID="{E461AC71-EC3C-49E0-9E59-C125552838AA}" presName="circleA" presStyleLbl="node1" presStyleIdx="0" presStyleCnt="6" custLinFactNeighborX="-11164" custLinFactNeighborY="-3477"/>
      <dgm:spPr/>
    </dgm:pt>
    <dgm:pt modelId="{670341D3-AC45-4BB4-AEB3-884584FC8B79}" type="pres">
      <dgm:prSet presAssocID="{E461AC71-EC3C-49E0-9E59-C125552838AA}" presName="spaceA" presStyleCnt="0"/>
      <dgm:spPr/>
    </dgm:pt>
    <dgm:pt modelId="{12F458F3-E8DE-4D4C-9BE4-9531A1FC5427}" type="pres">
      <dgm:prSet presAssocID="{AC88625D-9DB4-4056-83BB-ECF27DFC585D}" presName="space" presStyleCnt="0"/>
      <dgm:spPr/>
    </dgm:pt>
    <dgm:pt modelId="{2577D3A5-4E10-455A-934F-CC8310D68CD1}" type="pres">
      <dgm:prSet presAssocID="{A7AC05E2-FF43-4F16-93F2-A6DCF6A633F5}" presName="compositeB" presStyleCnt="0"/>
      <dgm:spPr/>
    </dgm:pt>
    <dgm:pt modelId="{AD271078-4C99-4DDA-8624-2D3DD4EDCEF6}" type="pres">
      <dgm:prSet presAssocID="{A7AC05E2-FF43-4F16-93F2-A6DCF6A633F5}" presName="textB" presStyleLbl="revTx" presStyleIdx="1" presStyleCnt="6" custScaleX="87994" custScaleY="46458" custLinFactY="-34213" custLinFactNeighborX="-3393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B6C5F-1533-452C-B232-51634F9AFD22}" type="pres">
      <dgm:prSet presAssocID="{A7AC05E2-FF43-4F16-93F2-A6DCF6A633F5}" presName="circleB" presStyleLbl="node1" presStyleIdx="1" presStyleCnt="6" custLinFactX="-83747" custLinFactNeighborX="-100000" custLinFactNeighborY="-57527"/>
      <dgm:spPr/>
    </dgm:pt>
    <dgm:pt modelId="{97A30DBB-80D3-45CE-9DB0-27D6D5F20F0E}" type="pres">
      <dgm:prSet presAssocID="{A7AC05E2-FF43-4F16-93F2-A6DCF6A633F5}" presName="spaceB" presStyleCnt="0"/>
      <dgm:spPr/>
    </dgm:pt>
    <dgm:pt modelId="{6BBD1038-0C01-4181-A209-7A54BE2E09D2}" type="pres">
      <dgm:prSet presAssocID="{81431D4C-97AF-4899-8EC0-FBD2CD6A0A48}" presName="space" presStyleCnt="0"/>
      <dgm:spPr/>
    </dgm:pt>
    <dgm:pt modelId="{378729F7-527F-4E92-8939-02AC1868D372}" type="pres">
      <dgm:prSet presAssocID="{AD379EC8-2386-461B-A0F6-E8AC13BEFD4C}" presName="compositeA" presStyleCnt="0"/>
      <dgm:spPr/>
    </dgm:pt>
    <dgm:pt modelId="{4899142A-2D0E-4AF5-9FB7-DF31FE657650}" type="pres">
      <dgm:prSet presAssocID="{AD379EC8-2386-461B-A0F6-E8AC13BEFD4C}" presName="textA" presStyleLbl="revTx" presStyleIdx="2" presStyleCnt="6" custScaleY="86479" custLinFactNeighborX="-59148" custLinFactNeighborY="9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1AD01-97D0-430D-8717-7AA8FDE46AED}" type="pres">
      <dgm:prSet presAssocID="{AD379EC8-2386-461B-A0F6-E8AC13BEFD4C}" presName="circleA" presStyleLbl="node1" presStyleIdx="2" presStyleCnt="6" custLinFactX="-100000" custLinFactNeighborX="-116134" custLinFactNeighborY="11070"/>
      <dgm:spPr/>
    </dgm:pt>
    <dgm:pt modelId="{F3178B2D-DF2D-4487-83B6-FB1CF4D2159D}" type="pres">
      <dgm:prSet presAssocID="{AD379EC8-2386-461B-A0F6-E8AC13BEFD4C}" presName="spaceA" presStyleCnt="0"/>
      <dgm:spPr/>
    </dgm:pt>
    <dgm:pt modelId="{E316059D-508C-489E-A50D-19619C96A0B1}" type="pres">
      <dgm:prSet presAssocID="{9843B82E-4B47-425B-94AE-579C1DEE7FB8}" presName="space" presStyleCnt="0"/>
      <dgm:spPr/>
    </dgm:pt>
    <dgm:pt modelId="{D38C9096-D915-456E-8133-6504A2ED1FAE}" type="pres">
      <dgm:prSet presAssocID="{E15DC084-2D5B-420D-8566-8177972EB45F}" presName="compositeB" presStyleCnt="0"/>
      <dgm:spPr/>
    </dgm:pt>
    <dgm:pt modelId="{4CBC9805-59BC-45AF-B2F9-E07A2EE05A96}" type="pres">
      <dgm:prSet presAssocID="{E15DC084-2D5B-420D-8566-8177972EB45F}" presName="textB" presStyleLbl="revTx" presStyleIdx="3" presStyleCnt="6" custScaleY="52997" custLinFactY="-35525" custLinFactNeighborX="-772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03327-B53A-40A8-9E6E-B5251874B0CA}" type="pres">
      <dgm:prSet presAssocID="{E15DC084-2D5B-420D-8566-8177972EB45F}" presName="circleB" presStyleLbl="node1" presStyleIdx="3" presStyleCnt="6" custLinFactX="-109906" custLinFactNeighborX="-200000" custLinFactNeighborY="-50988"/>
      <dgm:spPr/>
    </dgm:pt>
    <dgm:pt modelId="{7163BA67-990F-4A18-B1F8-3D1076677F44}" type="pres">
      <dgm:prSet presAssocID="{E15DC084-2D5B-420D-8566-8177972EB45F}" presName="spaceB" presStyleCnt="0"/>
      <dgm:spPr/>
    </dgm:pt>
    <dgm:pt modelId="{E5C0D6AF-67B8-41B0-AADF-991CE3331F4A}" type="pres">
      <dgm:prSet presAssocID="{D56F5024-6128-486B-89E9-32C9A403F9B9}" presName="space" presStyleCnt="0"/>
      <dgm:spPr/>
    </dgm:pt>
    <dgm:pt modelId="{4291B4FE-BA67-47B1-82D6-1F60131BADB0}" type="pres">
      <dgm:prSet presAssocID="{4AB0057E-4B81-4659-BBCE-2313B61607A3}" presName="compositeA" presStyleCnt="0"/>
      <dgm:spPr/>
    </dgm:pt>
    <dgm:pt modelId="{29C1CFCC-CD02-44B9-B7E3-92855E2C0648}" type="pres">
      <dgm:prSet presAssocID="{4AB0057E-4B81-4659-BBCE-2313B61607A3}" presName="textA" presStyleLbl="revTx" presStyleIdx="4" presStyleCnt="6" custLinFactNeighborX="-89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8E19C-9DDB-443D-9497-558DDD8BB95D}" type="pres">
      <dgm:prSet presAssocID="{4AB0057E-4B81-4659-BBCE-2313B61607A3}" presName="circleA" presStyleLbl="node1" presStyleIdx="4" presStyleCnt="6" custLinFactX="-200000" custLinFactNeighborX="-232386" custLinFactNeighborY="-3985"/>
      <dgm:spPr/>
    </dgm:pt>
    <dgm:pt modelId="{147FDAED-5839-444E-A29B-177C18F1F278}" type="pres">
      <dgm:prSet presAssocID="{4AB0057E-4B81-4659-BBCE-2313B61607A3}" presName="spaceA" presStyleCnt="0"/>
      <dgm:spPr/>
    </dgm:pt>
    <dgm:pt modelId="{815C1695-D7F8-4DAF-9749-AB38FFA3AEE2}" type="pres">
      <dgm:prSet presAssocID="{0AC10757-E6A7-43FA-A6DA-8C10A2599688}" presName="space" presStyleCnt="0"/>
      <dgm:spPr/>
    </dgm:pt>
    <dgm:pt modelId="{8E6C435C-73A0-4F88-A87A-644F5039EB78}" type="pres">
      <dgm:prSet presAssocID="{CD4150F7-86F0-4C98-966E-8F130C0DAAF6}" presName="compositeB" presStyleCnt="0"/>
      <dgm:spPr/>
    </dgm:pt>
    <dgm:pt modelId="{9129A8F6-9878-4B71-B943-1C024712E0CA}" type="pres">
      <dgm:prSet presAssocID="{CD4150F7-86F0-4C98-966E-8F130C0DAAF6}" presName="textB" presStyleLbl="revTx" presStyleIdx="5" presStyleCnt="6" custScaleX="122511" custScaleY="62705" custLinFactY="-40676" custLinFactNeighborX="-829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BA3FC-5307-4719-B34C-0BE184CC6932}" type="pres">
      <dgm:prSet presAssocID="{CD4150F7-86F0-4C98-966E-8F130C0DAAF6}" presName="circleB" presStyleLbl="node1" presStyleIdx="5" presStyleCnt="6" custLinFactX="-132736" custLinFactNeighborX="-200000" custLinFactNeighborY="-39746"/>
      <dgm:spPr/>
    </dgm:pt>
    <dgm:pt modelId="{826C776F-69C0-4874-BB57-B969D8C76944}" type="pres">
      <dgm:prSet presAssocID="{CD4150F7-86F0-4C98-966E-8F130C0DAAF6}" presName="spaceB" presStyleCnt="0"/>
      <dgm:spPr/>
    </dgm:pt>
  </dgm:ptLst>
  <dgm:cxnLst>
    <dgm:cxn modelId="{B770C906-65CE-49EF-A96B-0DC6908D694C}" type="presOf" srcId="{340DE87F-A56E-4440-B9A9-961951AE6C55}" destId="{93F35238-6CEB-4656-BD00-A1B7F2465159}" srcOrd="0" destOrd="0" presId="urn:microsoft.com/office/officeart/2005/8/layout/hProcess11"/>
    <dgm:cxn modelId="{A2DB1843-7FF5-42D9-AB7D-0DCFF976585C}" type="presOf" srcId="{A7AC05E2-FF43-4F16-93F2-A6DCF6A633F5}" destId="{AD271078-4C99-4DDA-8624-2D3DD4EDCEF6}" srcOrd="0" destOrd="0" presId="urn:microsoft.com/office/officeart/2005/8/layout/hProcess11"/>
    <dgm:cxn modelId="{A65BDFB7-6988-434E-AE14-ADD82A61DBBB}" type="presOf" srcId="{CD4150F7-86F0-4C98-966E-8F130C0DAAF6}" destId="{9129A8F6-9878-4B71-B943-1C024712E0CA}" srcOrd="0" destOrd="0" presId="urn:microsoft.com/office/officeart/2005/8/layout/hProcess11"/>
    <dgm:cxn modelId="{993C17BF-4CDE-462F-B921-37942022D4A7}" srcId="{340DE87F-A56E-4440-B9A9-961951AE6C55}" destId="{4AB0057E-4B81-4659-BBCE-2313B61607A3}" srcOrd="4" destOrd="0" parTransId="{A0DA260D-D28C-4FD2-9B76-D7984868860C}" sibTransId="{0AC10757-E6A7-43FA-A6DA-8C10A2599688}"/>
    <dgm:cxn modelId="{8A720914-0702-4DEE-AD8C-3C9F200A4AD5}" srcId="{340DE87F-A56E-4440-B9A9-961951AE6C55}" destId="{CD4150F7-86F0-4C98-966E-8F130C0DAAF6}" srcOrd="5" destOrd="0" parTransId="{CD1BC527-7440-49CC-A106-7EDDE24B4F63}" sibTransId="{0BB01DC4-A746-4777-A064-0EE331686F9E}"/>
    <dgm:cxn modelId="{757F7D41-742E-4516-8403-C2426C960D09}" srcId="{340DE87F-A56E-4440-B9A9-961951AE6C55}" destId="{A7AC05E2-FF43-4F16-93F2-A6DCF6A633F5}" srcOrd="1" destOrd="0" parTransId="{489144E0-7DA5-4B9C-946C-D0BDBD70FF78}" sibTransId="{81431D4C-97AF-4899-8EC0-FBD2CD6A0A48}"/>
    <dgm:cxn modelId="{9A41E799-050A-4F23-935E-FD3BB5630604}" srcId="{340DE87F-A56E-4440-B9A9-961951AE6C55}" destId="{E15DC084-2D5B-420D-8566-8177972EB45F}" srcOrd="3" destOrd="0" parTransId="{AFC3295C-3962-40C6-B57A-E825E20F6191}" sibTransId="{D56F5024-6128-486B-89E9-32C9A403F9B9}"/>
    <dgm:cxn modelId="{01FDA2DA-E904-472E-9944-0AEBFFABCEF7}" type="presOf" srcId="{E461AC71-EC3C-49E0-9E59-C125552838AA}" destId="{E69C8EA8-C664-48EF-957A-07358E3A603A}" srcOrd="0" destOrd="0" presId="urn:microsoft.com/office/officeart/2005/8/layout/hProcess11"/>
    <dgm:cxn modelId="{8FF4356A-8155-45E5-8BD1-F903AB921EE5}" type="presOf" srcId="{4AB0057E-4B81-4659-BBCE-2313B61607A3}" destId="{29C1CFCC-CD02-44B9-B7E3-92855E2C0648}" srcOrd="0" destOrd="0" presId="urn:microsoft.com/office/officeart/2005/8/layout/hProcess11"/>
    <dgm:cxn modelId="{4BC2D24D-0EEB-457D-9D2B-B7045CA0EF80}" type="presOf" srcId="{AD379EC8-2386-461B-A0F6-E8AC13BEFD4C}" destId="{4899142A-2D0E-4AF5-9FB7-DF31FE657650}" srcOrd="0" destOrd="0" presId="urn:microsoft.com/office/officeart/2005/8/layout/hProcess11"/>
    <dgm:cxn modelId="{FF651B3C-A354-493F-8561-96EDEDDF15A8}" srcId="{340DE87F-A56E-4440-B9A9-961951AE6C55}" destId="{AD379EC8-2386-461B-A0F6-E8AC13BEFD4C}" srcOrd="2" destOrd="0" parTransId="{75834EF7-DD1C-47A3-829E-B3EA9C60CD22}" sibTransId="{9843B82E-4B47-425B-94AE-579C1DEE7FB8}"/>
    <dgm:cxn modelId="{75353B12-CE80-4401-93CB-5845591981E5}" srcId="{340DE87F-A56E-4440-B9A9-961951AE6C55}" destId="{E461AC71-EC3C-49E0-9E59-C125552838AA}" srcOrd="0" destOrd="0" parTransId="{F579A84E-1E17-4A5F-861B-53EB51F61601}" sibTransId="{AC88625D-9DB4-4056-83BB-ECF27DFC585D}"/>
    <dgm:cxn modelId="{2F5D4AC5-57E2-416A-8EA2-D5AA9AA85D9C}" type="presOf" srcId="{E15DC084-2D5B-420D-8566-8177972EB45F}" destId="{4CBC9805-59BC-45AF-B2F9-E07A2EE05A96}" srcOrd="0" destOrd="0" presId="urn:microsoft.com/office/officeart/2005/8/layout/hProcess11"/>
    <dgm:cxn modelId="{945C3564-AEEB-4383-B9EA-7B41BD04B0AE}" type="presParOf" srcId="{93F35238-6CEB-4656-BD00-A1B7F2465159}" destId="{DA471AED-DE57-42BD-8B41-E52251F133BB}" srcOrd="0" destOrd="0" presId="urn:microsoft.com/office/officeart/2005/8/layout/hProcess11"/>
    <dgm:cxn modelId="{587CBDE1-4AAD-45FE-98C5-F16217337AEE}" type="presParOf" srcId="{93F35238-6CEB-4656-BD00-A1B7F2465159}" destId="{236A9019-2887-4070-8302-783DD4197748}" srcOrd="1" destOrd="0" presId="urn:microsoft.com/office/officeart/2005/8/layout/hProcess11"/>
    <dgm:cxn modelId="{C998F255-C8CB-46C5-A08E-19AC02082B31}" type="presParOf" srcId="{236A9019-2887-4070-8302-783DD4197748}" destId="{CFB2E157-B47D-406E-A247-D1E4227BEE50}" srcOrd="0" destOrd="0" presId="urn:microsoft.com/office/officeart/2005/8/layout/hProcess11"/>
    <dgm:cxn modelId="{9F30894C-CB0A-4152-BFE0-E15C9921DB69}" type="presParOf" srcId="{CFB2E157-B47D-406E-A247-D1E4227BEE50}" destId="{E69C8EA8-C664-48EF-957A-07358E3A603A}" srcOrd="0" destOrd="0" presId="urn:microsoft.com/office/officeart/2005/8/layout/hProcess11"/>
    <dgm:cxn modelId="{38F078B1-0898-4878-8261-1E2135E59E8F}" type="presParOf" srcId="{CFB2E157-B47D-406E-A247-D1E4227BEE50}" destId="{AEE2E73B-64CE-4E23-8CF4-7D05D6CFE376}" srcOrd="1" destOrd="0" presId="urn:microsoft.com/office/officeart/2005/8/layout/hProcess11"/>
    <dgm:cxn modelId="{AB721021-1E71-4A72-B915-A0ECC982C74B}" type="presParOf" srcId="{CFB2E157-B47D-406E-A247-D1E4227BEE50}" destId="{670341D3-AC45-4BB4-AEB3-884584FC8B79}" srcOrd="2" destOrd="0" presId="urn:microsoft.com/office/officeart/2005/8/layout/hProcess11"/>
    <dgm:cxn modelId="{552741DB-5104-4DD6-B01D-C2251B5D45E2}" type="presParOf" srcId="{236A9019-2887-4070-8302-783DD4197748}" destId="{12F458F3-E8DE-4D4C-9BE4-9531A1FC5427}" srcOrd="1" destOrd="0" presId="urn:microsoft.com/office/officeart/2005/8/layout/hProcess11"/>
    <dgm:cxn modelId="{D76739C1-9A48-4971-A04A-F0AE608EE782}" type="presParOf" srcId="{236A9019-2887-4070-8302-783DD4197748}" destId="{2577D3A5-4E10-455A-934F-CC8310D68CD1}" srcOrd="2" destOrd="0" presId="urn:microsoft.com/office/officeart/2005/8/layout/hProcess11"/>
    <dgm:cxn modelId="{2F133565-030A-4678-BA53-FBF47B31E107}" type="presParOf" srcId="{2577D3A5-4E10-455A-934F-CC8310D68CD1}" destId="{AD271078-4C99-4DDA-8624-2D3DD4EDCEF6}" srcOrd="0" destOrd="0" presId="urn:microsoft.com/office/officeart/2005/8/layout/hProcess11"/>
    <dgm:cxn modelId="{5056EEFB-464B-4DC5-B8EB-F2E2409B4CD1}" type="presParOf" srcId="{2577D3A5-4E10-455A-934F-CC8310D68CD1}" destId="{214B6C5F-1533-452C-B232-51634F9AFD22}" srcOrd="1" destOrd="0" presId="urn:microsoft.com/office/officeart/2005/8/layout/hProcess11"/>
    <dgm:cxn modelId="{13DDF489-1313-4074-834C-62997AA94472}" type="presParOf" srcId="{2577D3A5-4E10-455A-934F-CC8310D68CD1}" destId="{97A30DBB-80D3-45CE-9DB0-27D6D5F20F0E}" srcOrd="2" destOrd="0" presId="urn:microsoft.com/office/officeart/2005/8/layout/hProcess11"/>
    <dgm:cxn modelId="{4F00641E-4DDC-4CB6-B433-8898201DC2E5}" type="presParOf" srcId="{236A9019-2887-4070-8302-783DD4197748}" destId="{6BBD1038-0C01-4181-A209-7A54BE2E09D2}" srcOrd="3" destOrd="0" presId="urn:microsoft.com/office/officeart/2005/8/layout/hProcess11"/>
    <dgm:cxn modelId="{86C84BAD-A7A3-4768-B030-18F5909B816E}" type="presParOf" srcId="{236A9019-2887-4070-8302-783DD4197748}" destId="{378729F7-527F-4E92-8939-02AC1868D372}" srcOrd="4" destOrd="0" presId="urn:microsoft.com/office/officeart/2005/8/layout/hProcess11"/>
    <dgm:cxn modelId="{66EF1360-1F1F-43EC-B117-E93425A43178}" type="presParOf" srcId="{378729F7-527F-4E92-8939-02AC1868D372}" destId="{4899142A-2D0E-4AF5-9FB7-DF31FE657650}" srcOrd="0" destOrd="0" presId="urn:microsoft.com/office/officeart/2005/8/layout/hProcess11"/>
    <dgm:cxn modelId="{21DFECE2-4325-4171-8E23-0BCA3DCD05E3}" type="presParOf" srcId="{378729F7-527F-4E92-8939-02AC1868D372}" destId="{E341AD01-97D0-430D-8717-7AA8FDE46AED}" srcOrd="1" destOrd="0" presId="urn:microsoft.com/office/officeart/2005/8/layout/hProcess11"/>
    <dgm:cxn modelId="{4BE1A204-006F-4A00-BBB7-8F28D3485EEA}" type="presParOf" srcId="{378729F7-527F-4E92-8939-02AC1868D372}" destId="{F3178B2D-DF2D-4487-83B6-FB1CF4D2159D}" srcOrd="2" destOrd="0" presId="urn:microsoft.com/office/officeart/2005/8/layout/hProcess11"/>
    <dgm:cxn modelId="{F1CB7A4A-D1C0-4554-B6B0-39A965A6C64A}" type="presParOf" srcId="{236A9019-2887-4070-8302-783DD4197748}" destId="{E316059D-508C-489E-A50D-19619C96A0B1}" srcOrd="5" destOrd="0" presId="urn:microsoft.com/office/officeart/2005/8/layout/hProcess11"/>
    <dgm:cxn modelId="{253C4AD6-3760-440B-9690-23BB21442D3C}" type="presParOf" srcId="{236A9019-2887-4070-8302-783DD4197748}" destId="{D38C9096-D915-456E-8133-6504A2ED1FAE}" srcOrd="6" destOrd="0" presId="urn:microsoft.com/office/officeart/2005/8/layout/hProcess11"/>
    <dgm:cxn modelId="{C2DDB229-6585-42D0-88E7-1BC6B321E004}" type="presParOf" srcId="{D38C9096-D915-456E-8133-6504A2ED1FAE}" destId="{4CBC9805-59BC-45AF-B2F9-E07A2EE05A96}" srcOrd="0" destOrd="0" presId="urn:microsoft.com/office/officeart/2005/8/layout/hProcess11"/>
    <dgm:cxn modelId="{B37AFBBC-32DC-43B4-A328-524C2B9D2345}" type="presParOf" srcId="{D38C9096-D915-456E-8133-6504A2ED1FAE}" destId="{DEF03327-B53A-40A8-9E6E-B5251874B0CA}" srcOrd="1" destOrd="0" presId="urn:microsoft.com/office/officeart/2005/8/layout/hProcess11"/>
    <dgm:cxn modelId="{50630407-E28D-48FA-8E45-4F25A4CB31B9}" type="presParOf" srcId="{D38C9096-D915-456E-8133-6504A2ED1FAE}" destId="{7163BA67-990F-4A18-B1F8-3D1076677F44}" srcOrd="2" destOrd="0" presId="urn:microsoft.com/office/officeart/2005/8/layout/hProcess11"/>
    <dgm:cxn modelId="{6CC5A281-6398-4178-AA04-F81523B68DE8}" type="presParOf" srcId="{236A9019-2887-4070-8302-783DD4197748}" destId="{E5C0D6AF-67B8-41B0-AADF-991CE3331F4A}" srcOrd="7" destOrd="0" presId="urn:microsoft.com/office/officeart/2005/8/layout/hProcess11"/>
    <dgm:cxn modelId="{1DEDC9F9-715E-458C-B986-6C62B094618B}" type="presParOf" srcId="{236A9019-2887-4070-8302-783DD4197748}" destId="{4291B4FE-BA67-47B1-82D6-1F60131BADB0}" srcOrd="8" destOrd="0" presId="urn:microsoft.com/office/officeart/2005/8/layout/hProcess11"/>
    <dgm:cxn modelId="{7E47C5DC-3397-400B-A5A7-B364FDFAC4EB}" type="presParOf" srcId="{4291B4FE-BA67-47B1-82D6-1F60131BADB0}" destId="{29C1CFCC-CD02-44B9-B7E3-92855E2C0648}" srcOrd="0" destOrd="0" presId="urn:microsoft.com/office/officeart/2005/8/layout/hProcess11"/>
    <dgm:cxn modelId="{2BAE60E6-CEE5-4C03-BF84-7B76B1222CEA}" type="presParOf" srcId="{4291B4FE-BA67-47B1-82D6-1F60131BADB0}" destId="{A338E19C-9DDB-443D-9497-558DDD8BB95D}" srcOrd="1" destOrd="0" presId="urn:microsoft.com/office/officeart/2005/8/layout/hProcess11"/>
    <dgm:cxn modelId="{67ECFCB8-A4C8-4059-9338-4E96E9A75B62}" type="presParOf" srcId="{4291B4FE-BA67-47B1-82D6-1F60131BADB0}" destId="{147FDAED-5839-444E-A29B-177C18F1F278}" srcOrd="2" destOrd="0" presId="urn:microsoft.com/office/officeart/2005/8/layout/hProcess11"/>
    <dgm:cxn modelId="{0AE32D79-74F9-4CCC-8715-1FF421DF924E}" type="presParOf" srcId="{236A9019-2887-4070-8302-783DD4197748}" destId="{815C1695-D7F8-4DAF-9749-AB38FFA3AEE2}" srcOrd="9" destOrd="0" presId="urn:microsoft.com/office/officeart/2005/8/layout/hProcess11"/>
    <dgm:cxn modelId="{6619E5EE-D973-4E2A-97DD-5153FC0C2B7C}" type="presParOf" srcId="{236A9019-2887-4070-8302-783DD4197748}" destId="{8E6C435C-73A0-4F88-A87A-644F5039EB78}" srcOrd="10" destOrd="0" presId="urn:microsoft.com/office/officeart/2005/8/layout/hProcess11"/>
    <dgm:cxn modelId="{FDAA55AE-BBE6-46CD-9B60-ED03D985750F}" type="presParOf" srcId="{8E6C435C-73A0-4F88-A87A-644F5039EB78}" destId="{9129A8F6-9878-4B71-B943-1C024712E0CA}" srcOrd="0" destOrd="0" presId="urn:microsoft.com/office/officeart/2005/8/layout/hProcess11"/>
    <dgm:cxn modelId="{3931F05C-4B7D-4E96-8A8B-BF6EF03A2C91}" type="presParOf" srcId="{8E6C435C-73A0-4F88-A87A-644F5039EB78}" destId="{E3FBA3FC-5307-4719-B34C-0BE184CC6932}" srcOrd="1" destOrd="0" presId="urn:microsoft.com/office/officeart/2005/8/layout/hProcess11"/>
    <dgm:cxn modelId="{7ED224C6-089A-42FE-80D9-A7944BFA6BAC}" type="presParOf" srcId="{8E6C435C-73A0-4F88-A87A-644F5039EB78}" destId="{826C776F-69C0-4874-BB57-B969D8C7694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46182-41B0-4DF6-B324-FF2AADC534A4}">
      <dsp:nvSpPr>
        <dsp:cNvPr id="0" name=""/>
        <dsp:cNvSpPr/>
      </dsp:nvSpPr>
      <dsp:spPr>
        <a:xfrm>
          <a:off x="0" y="756084"/>
          <a:ext cx="9200147" cy="100811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3BC6F2-2F02-43CB-ACA6-A417BF581461}">
      <dsp:nvSpPr>
        <dsp:cNvPr id="0" name=""/>
        <dsp:cNvSpPr/>
      </dsp:nvSpPr>
      <dsp:spPr>
        <a:xfrm>
          <a:off x="1712" y="724275"/>
          <a:ext cx="903617" cy="27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12" y="724275"/>
        <a:ext cx="903617" cy="274055"/>
      </dsp:txXfrm>
    </dsp:sp>
    <dsp:sp modelId="{8F24D2CB-A071-47E7-9952-A770E7E8B55A}">
      <dsp:nvSpPr>
        <dsp:cNvPr id="0" name=""/>
        <dsp:cNvSpPr/>
      </dsp:nvSpPr>
      <dsp:spPr>
        <a:xfrm>
          <a:off x="473027" y="1152491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917189-B6D2-4BFB-8E3D-E99A40002F72}">
      <dsp:nvSpPr>
        <dsp:cNvPr id="0" name=""/>
        <dsp:cNvSpPr/>
      </dsp:nvSpPr>
      <dsp:spPr>
        <a:xfrm>
          <a:off x="923692" y="432046"/>
          <a:ext cx="1065004" cy="725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23692" y="432046"/>
        <a:ext cx="1065004" cy="725679"/>
      </dsp:txXfrm>
    </dsp:sp>
    <dsp:sp modelId="{9D52A523-DE8D-48C7-8B64-D95D72E93D6F}">
      <dsp:nvSpPr>
        <dsp:cNvPr id="0" name=""/>
        <dsp:cNvSpPr/>
      </dsp:nvSpPr>
      <dsp:spPr>
        <a:xfrm>
          <a:off x="1298088" y="1142324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82DDC-804C-4552-B5F5-CF0E23207918}">
      <dsp:nvSpPr>
        <dsp:cNvPr id="0" name=""/>
        <dsp:cNvSpPr/>
      </dsp:nvSpPr>
      <dsp:spPr>
        <a:xfrm>
          <a:off x="2014910" y="0"/>
          <a:ext cx="1088480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14910" y="0"/>
        <a:ext cx="1088480" cy="1008112"/>
      </dsp:txXfrm>
    </dsp:sp>
    <dsp:sp modelId="{2065EF64-839E-455F-819E-5AD8608C1290}">
      <dsp:nvSpPr>
        <dsp:cNvPr id="0" name=""/>
        <dsp:cNvSpPr/>
      </dsp:nvSpPr>
      <dsp:spPr>
        <a:xfrm>
          <a:off x="2518161" y="1155084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E793EE-4B4B-45E3-BC07-CA981F222D77}">
      <dsp:nvSpPr>
        <dsp:cNvPr id="0" name=""/>
        <dsp:cNvSpPr/>
      </dsp:nvSpPr>
      <dsp:spPr>
        <a:xfrm>
          <a:off x="3197836" y="360042"/>
          <a:ext cx="903617" cy="706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7836" y="360042"/>
        <a:ext cx="903617" cy="706101"/>
      </dsp:txXfrm>
    </dsp:sp>
    <dsp:sp modelId="{D1AF6FD8-E047-4216-B0A6-9F864F7E902B}">
      <dsp:nvSpPr>
        <dsp:cNvPr id="0" name=""/>
        <dsp:cNvSpPr/>
      </dsp:nvSpPr>
      <dsp:spPr>
        <a:xfrm>
          <a:off x="3553385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8ABDF1-1A4C-485C-8E72-F0D91B147C53}">
      <dsp:nvSpPr>
        <dsp:cNvPr id="0" name=""/>
        <dsp:cNvSpPr/>
      </dsp:nvSpPr>
      <dsp:spPr>
        <a:xfrm>
          <a:off x="4274135" y="0"/>
          <a:ext cx="1019416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74135" y="0"/>
        <a:ext cx="1019416" cy="1008112"/>
      </dsp:txXfrm>
    </dsp:sp>
    <dsp:sp modelId="{75B903FA-709A-4947-AFB0-A1D56D6C8AB5}">
      <dsp:nvSpPr>
        <dsp:cNvPr id="0" name=""/>
        <dsp:cNvSpPr/>
      </dsp:nvSpPr>
      <dsp:spPr>
        <a:xfrm>
          <a:off x="4582081" y="1155082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03BBA7-9926-41BC-A91F-B90FC79C50D1}">
      <dsp:nvSpPr>
        <dsp:cNvPr id="0" name=""/>
        <dsp:cNvSpPr/>
      </dsp:nvSpPr>
      <dsp:spPr>
        <a:xfrm>
          <a:off x="5398435" y="360039"/>
          <a:ext cx="1071392" cy="562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Камеральная налоговая проверка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98435" y="360039"/>
        <a:ext cx="1071392" cy="562093"/>
      </dsp:txXfrm>
    </dsp:sp>
    <dsp:sp modelId="{8FF05B6B-AFFA-4BC8-AA29-4F572C93CF0E}">
      <dsp:nvSpPr>
        <dsp:cNvPr id="0" name=""/>
        <dsp:cNvSpPr/>
      </dsp:nvSpPr>
      <dsp:spPr>
        <a:xfrm>
          <a:off x="5738297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FE918-76E1-4778-8D68-28F6362F27CE}">
      <dsp:nvSpPr>
        <dsp:cNvPr id="0" name=""/>
        <dsp:cNvSpPr/>
      </dsp:nvSpPr>
      <dsp:spPr>
        <a:xfrm>
          <a:off x="6686127" y="0"/>
          <a:ext cx="903617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Выездная налоговая проверка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86127" y="0"/>
        <a:ext cx="903617" cy="1008112"/>
      </dsp:txXfrm>
    </dsp:sp>
    <dsp:sp modelId="{FDA0B192-FD17-4EEB-B95D-1E742135193E}">
      <dsp:nvSpPr>
        <dsp:cNvPr id="0" name=""/>
        <dsp:cNvSpPr/>
      </dsp:nvSpPr>
      <dsp:spPr>
        <a:xfrm>
          <a:off x="6996172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27FF3-CE65-4C84-AE2F-4822CA1A2C17}">
      <dsp:nvSpPr>
        <dsp:cNvPr id="0" name=""/>
        <dsp:cNvSpPr/>
      </dsp:nvSpPr>
      <dsp:spPr>
        <a:xfrm>
          <a:off x="7557287" y="288035"/>
          <a:ext cx="1004696" cy="943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Окончание периода налоговой проверки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557287" y="288035"/>
        <a:ext cx="1004696" cy="943623"/>
      </dsp:txXfrm>
    </dsp:sp>
    <dsp:sp modelId="{138842F1-1326-4C22-8181-EFDFC8013DC1}">
      <dsp:nvSpPr>
        <dsp:cNvPr id="0" name=""/>
        <dsp:cNvSpPr/>
      </dsp:nvSpPr>
      <dsp:spPr>
        <a:xfrm>
          <a:off x="8042902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71AED-DE57-42BD-8B41-E52251F133BB}">
      <dsp:nvSpPr>
        <dsp:cNvPr id="0" name=""/>
        <dsp:cNvSpPr/>
      </dsp:nvSpPr>
      <dsp:spPr>
        <a:xfrm>
          <a:off x="0" y="868828"/>
          <a:ext cx="9200147" cy="1158438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9C8EA8-C664-48EF-957A-07358E3A603A}">
      <dsp:nvSpPr>
        <dsp:cNvPr id="0" name=""/>
        <dsp:cNvSpPr/>
      </dsp:nvSpPr>
      <dsp:spPr>
        <a:xfrm>
          <a:off x="76031" y="0"/>
          <a:ext cx="995888" cy="1158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6031" y="0"/>
        <a:ext cx="995888" cy="1158438"/>
      </dsp:txXfrm>
    </dsp:sp>
    <dsp:sp modelId="{AEE2E73B-64CE-4E23-8CF4-7D05D6CFE376}">
      <dsp:nvSpPr>
        <dsp:cNvPr id="0" name=""/>
        <dsp:cNvSpPr/>
      </dsp:nvSpPr>
      <dsp:spPr>
        <a:xfrm>
          <a:off x="465433" y="1293173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271078-4C99-4DDA-8624-2D3DD4EDCEF6}">
      <dsp:nvSpPr>
        <dsp:cNvPr id="0" name=""/>
        <dsp:cNvSpPr/>
      </dsp:nvSpPr>
      <dsp:spPr>
        <a:xfrm>
          <a:off x="988441" y="648070"/>
          <a:ext cx="1124210" cy="53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8441" y="648070"/>
        <a:ext cx="1124210" cy="538187"/>
      </dsp:txXfrm>
    </dsp:sp>
    <dsp:sp modelId="{214B6C5F-1533-452C-B232-51634F9AFD22}">
      <dsp:nvSpPr>
        <dsp:cNvPr id="0" name=""/>
        <dsp:cNvSpPr/>
      </dsp:nvSpPr>
      <dsp:spPr>
        <a:xfrm>
          <a:off x="1307094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9142A-2D0E-4AF5-9FB7-DF31FE657650}">
      <dsp:nvSpPr>
        <dsp:cNvPr id="0" name=""/>
        <dsp:cNvSpPr/>
      </dsp:nvSpPr>
      <dsp:spPr>
        <a:xfrm>
          <a:off x="1931053" y="144019"/>
          <a:ext cx="1277598" cy="1001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31053" y="144019"/>
        <a:ext cx="1277598" cy="1001805"/>
      </dsp:txXfrm>
    </dsp:sp>
    <dsp:sp modelId="{E341AD01-97D0-430D-8717-7AA8FDE46AED}">
      <dsp:nvSpPr>
        <dsp:cNvPr id="0" name=""/>
        <dsp:cNvSpPr/>
      </dsp:nvSpPr>
      <dsp:spPr>
        <a:xfrm>
          <a:off x="2554777" y="1296144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C9805-59BC-45AF-B2F9-E07A2EE05A96}">
      <dsp:nvSpPr>
        <dsp:cNvPr id="0" name=""/>
        <dsp:cNvSpPr/>
      </dsp:nvSpPr>
      <dsp:spPr>
        <a:xfrm>
          <a:off x="3041376" y="576059"/>
          <a:ext cx="1277598" cy="613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1376" y="576059"/>
        <a:ext cx="1277598" cy="613937"/>
      </dsp:txXfrm>
    </dsp:sp>
    <dsp:sp modelId="{DEF03327-B53A-40A8-9E6E-B5251874B0CA}">
      <dsp:nvSpPr>
        <dsp:cNvPr id="0" name=""/>
        <dsp:cNvSpPr/>
      </dsp:nvSpPr>
      <dsp:spPr>
        <a:xfrm>
          <a:off x="3624682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1CFCC-CD02-44B9-B7E3-92855E2C0648}">
      <dsp:nvSpPr>
        <dsp:cNvPr id="0" name=""/>
        <dsp:cNvSpPr/>
      </dsp:nvSpPr>
      <dsp:spPr>
        <a:xfrm>
          <a:off x="4232366" y="0"/>
          <a:ext cx="1277598" cy="1158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32366" y="0"/>
        <a:ext cx="1277598" cy="1158438"/>
      </dsp:txXfrm>
    </dsp:sp>
    <dsp:sp modelId="{A338E19C-9DDB-443D-9497-558DDD8BB95D}">
      <dsp:nvSpPr>
        <dsp:cNvPr id="0" name=""/>
        <dsp:cNvSpPr/>
      </dsp:nvSpPr>
      <dsp:spPr>
        <a:xfrm>
          <a:off x="4611447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29A8F6-9878-4B71-B943-1C024712E0CA}">
      <dsp:nvSpPr>
        <dsp:cNvPr id="0" name=""/>
        <dsp:cNvSpPr/>
      </dsp:nvSpPr>
      <dsp:spPr>
        <a:xfrm>
          <a:off x="5651509" y="432042"/>
          <a:ext cx="1565198" cy="72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Окончание периода налогового мониторинга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51509" y="432042"/>
        <a:ext cx="1565198" cy="726398"/>
      </dsp:txXfrm>
    </dsp:sp>
    <dsp:sp modelId="{E3FBA3FC-5307-4719-B34C-0BE184CC6932}">
      <dsp:nvSpPr>
        <dsp:cNvPr id="0" name=""/>
        <dsp:cNvSpPr/>
      </dsp:nvSpPr>
      <dsp:spPr>
        <a:xfrm>
          <a:off x="6385322" y="1296144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80C3E-7B81-425A-8869-EEC593E89618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84087-7ADB-4E03-879E-7AF628801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5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84087-7ADB-4E03-879E-7AF628801CC2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90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42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hyperlink" Target="consultantplus://offline/ref=618928315D093B63A54D9706DEA8AE23C9760E2E4DEB1E9CA86DE05C8543616DA28FDF768431C018598709F4C380D69DAC273AAAE490FE54N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6B06F5F4F0AA61099630D4DCAB0E50446C0282EDED03AA706BB2693DA84D22B712B0F091907530B27782D7C517C7C8C0DCBE9846F4BlFP1O" TargetMode="External"/><Relationship Id="rId2" Type="http://schemas.openxmlformats.org/officeDocument/2006/relationships/hyperlink" Target="consultantplus://offline/ref=F6B06F5F4F0AA61099630D4DCAB0E50446C0282EDED03AA706BB2693DA84D22B712B0F0810055E0B27782D7C517C7C8C0DCBE9846F4BlFP1O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consultantplus://offline/ref=618928315D093B63A54D9706DEA8AE23C9760E2E4DEB1E9CA86DE05C8543616DA28FDF768431C018598709F4C380D69DAC273AAAE490FE54N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055" y="548681"/>
            <a:ext cx="8496944" cy="5832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4224"/>
              </a:lnSpc>
            </a:pPr>
            <a:r>
              <a:rPr lang="ru" sz="3200" b="1" dirty="0">
                <a:latin typeface="Times New Roman" pitchFamily="18" charset="0"/>
                <a:cs typeface="Times New Roman" pitchFamily="18" charset="0"/>
              </a:rPr>
              <a:t>Налоговый мониторинг как форма налогового </a:t>
            </a:r>
            <a:r>
              <a:rPr lang="ru" sz="3200" b="1" dirty="0" smtClean="0">
                <a:latin typeface="Times New Roman" pitchFamily="18" charset="0"/>
                <a:cs typeface="Times New Roman" pitchFamily="18" charset="0"/>
              </a:rPr>
              <a:t>контроля</a:t>
            </a:r>
          </a:p>
          <a:p>
            <a:pPr indent="0" algn="ctr">
              <a:lnSpc>
                <a:spcPts val="4224"/>
              </a:lnSpc>
            </a:pPr>
            <a:endParaRPr lang="ru" sz="3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>
              <a:lnSpc>
                <a:spcPts val="4224"/>
              </a:lnSpc>
            </a:pPr>
            <a:endParaRPr lang="ru" sz="3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776" y="2276872"/>
            <a:ext cx="3672408" cy="338437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312" y="2610908"/>
            <a:ext cx="1728192" cy="18262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920" y="556708"/>
            <a:ext cx="9058592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Способы информационного взаимодействия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4851" y="1412776"/>
            <a:ext cx="7050437" cy="376434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54013" indent="-171450">
              <a:lnSpc>
                <a:spcPts val="2160"/>
              </a:lnSpc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1. Удаленный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доступ к учетной системе (16 организаций — 36 %)</a:t>
            </a:r>
          </a:p>
          <a:p>
            <a:pPr marL="354013" indent="-171450" algn="just">
              <a:lnSpc>
                <a:spcPts val="2160"/>
              </a:lnSpc>
              <a:spcAft>
                <a:spcPts val="210"/>
              </a:spcAft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Лукойл, РЖД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2. Д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истанционный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доступ к «витрине данных» (11 организаций — 25 %)</a:t>
            </a:r>
          </a:p>
          <a:p>
            <a:pPr marL="354013" indent="-171450" algn="just">
              <a:lnSpc>
                <a:spcPts val="2181"/>
              </a:lnSpc>
              <a:spcAft>
                <a:spcPts val="210"/>
              </a:spcAft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Аэрофлот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Т2 Мобайл,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Газпром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экспорт, дочерние общества Лукойл</a:t>
            </a: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информации по телекоммуникационным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системам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(ТКС) (17 организаций — 39 %)</a:t>
            </a:r>
          </a:p>
          <a:p>
            <a:pPr marL="354013" indent="-171450" algn="just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группа компаний Роснефть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62087"/>
            <a:ext cx="8471771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052737"/>
            <a:ext cx="8772861" cy="48074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sz="1500" b="1" i="1" dirty="0">
                <a:latin typeface="Times New Roman" pitchFamily="18" charset="0"/>
                <a:cs typeface="Times New Roman" pitchFamily="18" charset="0"/>
              </a:rPr>
              <a:t>Приказ ФНС России от 21.04.2017 № ММВ-7-15/323@</a:t>
            </a:r>
          </a:p>
          <a:p>
            <a:pPr indent="0" algn="ctr">
              <a:lnSpc>
                <a:spcPts val="1927"/>
              </a:lnSpc>
            </a:pPr>
            <a:r>
              <a:rPr lang="ru" sz="1500" b="1" i="1" dirty="0">
                <a:latin typeface="Times New Roman" pitchFamily="18" charset="0"/>
                <a:cs typeface="Times New Roman" pitchFamily="18" charset="0"/>
              </a:rPr>
              <a:t>«Об утверждении форм документов, используемых при проведении налогового мониторинга, и требований к ним»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заявления о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заявления об отказе в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регламента информационного взаимодействия;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Требования к регламенту информационного взаимодействия;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решения о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решения об отказе в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запроса о предоставлении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Требования к составлению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 досрочном прекращении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 наличии (об отсутствии) невыполненных мотивированных мнений;</a:t>
            </a:r>
          </a:p>
          <a:p>
            <a:pPr marL="368300" indent="-368300">
              <a:lnSpc>
                <a:spcPts val="1694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об изменении (оставлении без изменения) мотивированного мнения налогового органа.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409" y="3372522"/>
            <a:ext cx="2533426" cy="25334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62087"/>
            <a:ext cx="8926158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3677" y="1844824"/>
            <a:ext cx="8762104" cy="55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927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Структура раскрытия показателей налоговой отчетности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включает несколько уровней раскрытия, в том числе: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2618" y="2563009"/>
            <a:ext cx="3555403" cy="18825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сводный регистр налогового учета;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2618" y="2947595"/>
            <a:ext cx="4308438" cy="15060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аналитические регистры налогового учета;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2618" y="3251498"/>
            <a:ext cx="3213847" cy="19094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регистры бухгалтерского учета;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2618" y="3598432"/>
            <a:ext cx="5822577" cy="18825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реестры первичных учетных документов и (или) операций;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2618" y="3983018"/>
            <a:ext cx="3243431" cy="15060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первичные учетные документы.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8543779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2920" y="1333948"/>
            <a:ext cx="8797065" cy="45531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spcAft>
                <a:spcPts val="105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1. Порядок представления налоговому органу документов (информации):</a:t>
            </a:r>
          </a:p>
          <a:p>
            <a:pPr marL="546100" indent="-266700">
              <a:lnSpc>
                <a:spcPts val="1948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 информационного взаимодействия (доступ к информационной системе или передача по ТКС);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 защиты передаваемой информации;</a:t>
            </a:r>
          </a:p>
          <a:p>
            <a:pPr marL="546100" indent="-266700">
              <a:lnSpc>
                <a:spcPts val="1927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ознакомления налогового органа с подлинниками документов и перечень представляемых документов (информации);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перечень документов (информации), представляемых в налоговый орган;</a:t>
            </a:r>
          </a:p>
          <a:p>
            <a:pPr marL="546100" indent="-266700">
              <a:lnSpc>
                <a:spcPts val="1927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сроки представления документов (информации), обеспечивающие информационное взаимодействие с налоговым органом;</a:t>
            </a:r>
          </a:p>
          <a:p>
            <a:pPr marL="546100" indent="-266700">
              <a:lnSpc>
                <a:spcPts val="1906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информационного взаимодействия налогового органа и организации при представлении (изменении) документов (информации);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структурирования представляемой информации (файлов);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форматы документов (информации), представляемых в налоговый орган;</a:t>
            </a:r>
          </a:p>
          <a:p>
            <a:pPr marL="546100" indent="-266700">
              <a:lnSpc>
                <a:spcPts val="1906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способы определения и подтверждения целостности (объема) представленных и полученных документов (информации).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3238" y="545309"/>
            <a:ext cx="8926266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783" y="1412776"/>
            <a:ext cx="8751346" cy="361104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2. Порядок отражения организацией в регистрах бухгалтерского и налогового учета доходов и расходов, объектов налогообложения и налоговой базы, сведения о регистрах бухгалтерского учета, об аналитических регистрах налогового учета:</a:t>
            </a:r>
          </a:p>
          <a:p>
            <a:pPr marL="292100" indent="0" algn="just">
              <a:spcAft>
                <a:spcPts val="84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организационные формы и способы ведения бухгалтерского учета;</a:t>
            </a:r>
          </a:p>
          <a:p>
            <a:pPr marL="292100" indent="0" algn="just">
              <a:spcAft>
                <a:spcPts val="84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структура раскрытия показателей налоговой отчетности;</a:t>
            </a:r>
          </a:p>
          <a:p>
            <a:pPr marL="558800" indent="-266700">
              <a:lnSpc>
                <a:spcPts val="1906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отражения организацией в регистрах бухгалтерского и налогового учета доходов, расходов, объектов налогообложения, сведения о регистрах бухгалтерского учета, об аналитических регистрах налогового учета;</a:t>
            </a:r>
          </a:p>
          <a:p>
            <a:pPr marL="558800" indent="-266700">
              <a:lnSpc>
                <a:spcPts val="1927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отражения иной информации, подтверждающей правильность исчисления (удержания), полноту и своевременность уплаты (перечисления) налогов, сборов, страховых взносов.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7667513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472" y="1124744"/>
            <a:ext cx="8598050" cy="49685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3. Информация о системе внутреннего контроля организации за совершаемыми фактами хозяйственной жизни и правильностью исчисления (удержания), полнотой и своевременностью уплаты (перечисления) налогов, сборов, страховых взносов: </a:t>
            </a:r>
            <a:endParaRPr lang="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     Приказ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ФНС России от 16.06.2017 № ММВ-7-15/509@ «Об утверждении Требований к организации системы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», Письмо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ФНС России от 30.01.2019 № ЕД-4-15/1483 «О сроках представления информации о Системе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»: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системы внутреннего контроля организации за совершаемыми фактами хозяйственной жизни и правильностью исчисления (удержания), полнотой и своевременностью уплаты (перечисления)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применяемых организацией подходов (методик) к выявлению и оценке рисков искажения налогового учета и налоговых деклараций (расчетов) организации и рисков несвоевременной и неполной уплаты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основных процедур внутреннего контроля, осуществляемых организацией и направленных на устранение (снижение) рисков искажения налогового учета и налоговых деклараций (расчетов) организации и рисков несвоевременной и (или) неполной уплаты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документирования и подтверждения проведения процедур внутреннего контроля;</a:t>
            </a:r>
          </a:p>
          <a:p>
            <a:pPr marL="558800" indent="-292100">
              <a:lnSpc>
                <a:spcPts val="1800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и сроков получения (формирования) организацией результатов работы системы внутреннего контроля.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16684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188640"/>
            <a:ext cx="8903819" cy="5040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480" y="836712"/>
            <a:ext cx="9145015" cy="568863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54013" indent="-171450"/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Приложения: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Информация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о порядке отражения доходов и расходов, сведения об аналитических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регистра налогового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учета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Аналитические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регистры налогового учета, на основании которых формируются данные сводных аналитических регистров налогового учета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Информация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о регистрах налогового учета, составляемых на основе регистров бухгалтерского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учета</a:t>
            </a:r>
          </a:p>
          <a:p>
            <a:pPr marL="354013" indent="-171450"/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проведенных проверок работы системы внутреннего контроля сторонними организациями за последний период (при наличии)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организации, идентифицируемые в целях налогового мониторинга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онтрольные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процедуры организации, осуществляемые в целях налогового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мониторинга 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контрольных процедур организации, осуществляемых в целях налогового мониторинга </a:t>
            </a:r>
          </a:p>
          <a:p>
            <a:pPr marL="354013" indent="-171450"/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Матрица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рисков и контрольных процедур организации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езультаты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выполнения контрольных процедур организации, осуществляемых в целях налогового мониторинга</a:t>
            </a:r>
            <a:endParaRPr lang="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К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омпоненты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системы внутреннего контроля организации </a:t>
            </a:r>
            <a:endParaRPr lang="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ровни организации системы внутреннего контроля организации </a:t>
            </a: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бъем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проверки первичных учетных документов в целях налогового мониторинга </a:t>
            </a: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уровня организации системы внутреннего контроля организации</a:t>
            </a:r>
            <a:endParaRPr lang="ru" sz="1600" dirty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совершенствованию системы внутреннего контроля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организации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Информация об организации системы внутреннего контроля организации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4851" y="562087"/>
            <a:ext cx="8727141" cy="7153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Мотивированное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мнение</a:t>
            </a:r>
            <a:br>
              <a:rPr lang="ru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(ст. 105.30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412776"/>
            <a:ext cx="8727141" cy="424574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налогового органа отражает позицию налогового органа по вопросам правильности исчисления (удержания), полноты и своевременности уплаты (перечисления) налогов, сборов, страховых взносов.</a:t>
            </a:r>
          </a:p>
          <a:p>
            <a:pPr indent="0">
              <a:spcAft>
                <a:spcPts val="126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мнение:</a:t>
            </a:r>
          </a:p>
          <a:p>
            <a:pPr marL="381000" indent="-381000">
              <a:lnSpc>
                <a:spcPts val="1927"/>
              </a:lnSpc>
              <a:spcAft>
                <a:spcPts val="63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1)    по инициативе налогового органа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если установлены факты, свидетельствующие о нарушении налогового законодательства;</a:t>
            </a:r>
          </a:p>
          <a:p>
            <a:pPr marL="381000" indent="-381000">
              <a:lnSpc>
                <a:spcPts val="1927"/>
              </a:lnSpc>
              <a:spcAft>
                <a:spcPts val="63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2)    по запросу организации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если есть неурегулированные вопросы по соблюдению налогового законодательства.</a:t>
            </a:r>
          </a:p>
          <a:p>
            <a:pPr indent="0">
              <a:lnSpc>
                <a:spcPts val="1927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Налоговый орган не вправе направлять организации мотивированное мнение по вопросам, связанным с осуществлением контроля соответствия цен, примененных организацией в контролируемых сделках, рыночным ценам.</a:t>
            </a:r>
          </a:p>
          <a:p>
            <a:pPr indent="0">
              <a:lnSpc>
                <a:spcPts val="1906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Налоговый орган в срок не позднее 1 декабря года, следующего за периодом, за который проводился налоговый мониторинг, уведомляет организацию о наличии (об отсутствии) невыполненных мотивированных мнений, направленных организации в ходе проведения налогового мониторинга.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6" y="562087"/>
            <a:ext cx="6167515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spcAft>
                <a:spcPts val="483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Налоговые проверки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472" y="1691640"/>
            <a:ext cx="8813203" cy="370063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68300" indent="-368300" algn="just">
              <a:lnSpc>
                <a:spcPts val="2160"/>
              </a:lnSpc>
              <a:spcBef>
                <a:spcPts val="4830"/>
              </a:spcBef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За период проведения налогового мониторинга камеральная налоговая</a:t>
            </a:r>
          </a:p>
          <a:p>
            <a:pPr marL="368300" indent="-368300" algn="just">
              <a:lnSpc>
                <a:spcPts val="2160"/>
              </a:lnSpc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проверка не проводится, за исключением следующих случаев (п. 1.1 ст. 88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НК РФ):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1)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(расчета) позднее 1 июля года, следующего за периодом, за который проводится налоговый мониторинг;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2)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по НДС, в которой заявлено право на возмещение налога, или налоговой декларации по акцизам, в которой заявлена сумма акциза к возмещению;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3)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уточненной налоговой декларации (расчета), в которой уменьшена сумма налога к уплате или увеличена сумма полученного убытка по сравнению с ранее представленной налоговой декларацией (расчетом);</a:t>
            </a:r>
          </a:p>
          <a:p>
            <a:pPr marL="368300" indent="-368300" algn="just"/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мониторинга.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472" y="562087"/>
            <a:ext cx="8702937" cy="518249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Aft>
                <a:spcPts val="147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Налоговые проверки</a:t>
            </a:r>
          </a:p>
          <a:p>
            <a:pPr marL="381000" indent="-381000"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За период проведения налогового мониторинга выездная налоговая проверка</a:t>
            </a:r>
          </a:p>
          <a:p>
            <a:pPr marL="381000" indent="-381000">
              <a:spcAft>
                <a:spcPts val="105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не проводится, за исключением следующих случаев (п. 5.1 ст. 89 НК РФ):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1)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Проведение выездной налоговой проверки вышестоящим налоговым органом в порядке контроля за деятельностью налогового органа, проводившего налоговый мониторинг;</a:t>
            </a:r>
          </a:p>
          <a:p>
            <a:pPr indent="0" algn="just">
              <a:spcAft>
                <a:spcPts val="105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2)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мониторинга;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3)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Невыполнение налогоплательщиком мотивированного мнения налогового органа. В этом случае предметом выездной налоговой проверки являются правильность исчисления и своевременность уплаты налогов в соответствии с мотивированным мнением;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налогоплательщиком уточненной налоговой декларации (расчета) за период проведения налогового мониторинга, в которой уменьшена сумма налога к уплате по сравнению с ранее представленной налоговой декларацией (расчетом).</a:t>
            </a:r>
          </a:p>
          <a:p>
            <a:pPr indent="0" algn="just">
              <a:spcAft>
                <a:spcPts val="420"/>
              </a:spcAft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Выполнение мотивированного мнения освобождает от начисления пеней (п. 8 ст. 75</a:t>
            </a:r>
          </a:p>
          <a:p>
            <a:pPr indent="0" algn="just"/>
            <a:r>
              <a:rPr lang="ru" sz="1700" dirty="0">
                <a:latin typeface="Times New Roman" pitchFamily="18" charset="0"/>
                <a:cs typeface="Times New Roman" pitchFamily="18" charset="0"/>
              </a:rPr>
              <a:t>НК РФ), штрафов (подп. 3 п. 1 ст. 111 НК РФ).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2920" y="559397"/>
            <a:ext cx="8501230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Система налогового мониторинга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230" y="1052737"/>
            <a:ext cx="7906871" cy="5760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lnSpc>
                <a:spcPts val="2266"/>
              </a:lnSpc>
              <a:spcAft>
                <a:spcPts val="1470"/>
              </a:spcAft>
            </a:pPr>
            <a:r>
              <a:rPr lang="ru" sz="1700" b="1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Налоговый мониторинг как форма налогового контроля введен в НК РФ с 1 января 2015 года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(Раздел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V.2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НК РФ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0632" y="2852937"/>
            <a:ext cx="7145676" cy="165618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06"/>
              </a:lnSpc>
              <a:spcBef>
                <a:spcPts val="1470"/>
              </a:spcBef>
              <a:spcAft>
                <a:spcPts val="147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Использован зарубежный опыт, данная система успешно используется во многих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странах.</a:t>
            </a:r>
          </a:p>
          <a:p>
            <a:pPr indent="0">
              <a:lnSpc>
                <a:spcPts val="2139"/>
              </a:lnSpc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Период — календарный год.</a:t>
            </a:r>
          </a:p>
          <a:p>
            <a:pPr indent="0">
              <a:lnSpc>
                <a:spcPts val="2139"/>
              </a:lnSpc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1 год 9 месяцев</a:t>
            </a:r>
          </a:p>
          <a:p>
            <a:pPr indent="0">
              <a:lnSpc>
                <a:spcPts val="2139"/>
              </a:lnSpc>
              <a:spcAft>
                <a:spcPts val="147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 01.01 налогового периода по 01.10 следующего года.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9632" y="4941168"/>
            <a:ext cx="6537960" cy="93610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Позволяет оперативно согласовывать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с налоговым органом позицию по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налогообложению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совершенных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 планируемых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операций.</a:t>
            </a:r>
            <a:endParaRPr lang="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230" y="1624899"/>
            <a:ext cx="85039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Налоговый  мониторинг – это новая форма налогового контроля, которая заменяет традиционные проверки на онлайн-взаимодействие на основе удаленного доступа к информационным системам налогоплательщика и его бухгалтерской и налоговой отчетности, что предполагает полную открытость налогоплательщика.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83" y="4725144"/>
            <a:ext cx="1253259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Program Files (x86)\Microsoft Office\MEDIA\CAGCAT10\j02977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3" y="3062503"/>
            <a:ext cx="949657" cy="10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506" y="116632"/>
            <a:ext cx="8915400" cy="63408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Сокращение сроков налоговой проверки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76902077"/>
              </p:ext>
            </p:extLst>
          </p:nvPr>
        </p:nvGraphicFramePr>
        <p:xfrm>
          <a:off x="277355" y="692696"/>
          <a:ext cx="9200147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03692870"/>
              </p:ext>
            </p:extLst>
          </p:nvPr>
        </p:nvGraphicFramePr>
        <p:xfrm>
          <a:off x="277355" y="3501008"/>
          <a:ext cx="9200147" cy="2896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6506" y="2203989"/>
            <a:ext cx="4446494" cy="5760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53000" y="2204864"/>
            <a:ext cx="3354373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1930" y="2513544"/>
            <a:ext cx="3330487" cy="8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011180" y="2514420"/>
            <a:ext cx="1092121" cy="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142090" y="2492898"/>
            <a:ext cx="1151171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7371269" y="2492897"/>
            <a:ext cx="936104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66679" y="2196148"/>
            <a:ext cx="4892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 год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72914" y="2215023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мес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43824" y="219614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мес.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35946" y="2217084"/>
            <a:ext cx="5565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года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27287" y="221589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 мес.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76289" y="2511315"/>
            <a:ext cx="23402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Левая фигурная скобка 28"/>
          <p:cNvSpPr/>
          <p:nvPr/>
        </p:nvSpPr>
        <p:spPr>
          <a:xfrm rot="16200000">
            <a:off x="3980683" y="3509491"/>
            <a:ext cx="470743" cy="5062290"/>
          </a:xfrm>
          <a:prstGeom prst="leftBrace">
            <a:avLst>
              <a:gd name="adj1" fmla="val 8333"/>
              <a:gd name="adj2" fmla="val 50363"/>
            </a:avLst>
          </a:prstGeom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98627" y="5229200"/>
            <a:ext cx="5148572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4060" y="5229200"/>
            <a:ext cx="1030848" cy="5760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654061" y="5517232"/>
            <a:ext cx="319835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936223" y="5517232"/>
            <a:ext cx="91729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30" idx="3"/>
          </p:cNvCxnSpPr>
          <p:nvPr/>
        </p:nvCxnSpPr>
        <p:spPr>
          <a:xfrm>
            <a:off x="4874991" y="5517232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066679" y="5255622"/>
            <a:ext cx="5300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 год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72051" y="5229200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 мес.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46093" y="522983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 мес.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6251750" y="1482179"/>
            <a:ext cx="425065" cy="3022562"/>
          </a:xfrm>
          <a:prstGeom prst="leftBrace">
            <a:avLst/>
          </a:prstGeom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56723" y="5589332"/>
            <a:ext cx="3510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921312" y="2086821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53000" y="2086821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978302" y="2099808"/>
            <a:ext cx="0" cy="2710331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924775" y="2073834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684909" y="2056405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28498" y="3717032"/>
            <a:ext cx="2964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546094" y="3716079"/>
            <a:ext cx="4243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Общий срок не превышает 1 год 9 месяцев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45121" y="667435"/>
            <a:ext cx="3860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Общий срок достигает 5 лет 1 месяц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8342" y="667435"/>
            <a:ext cx="4992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Выездная и камеральная налоговые проверки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68571" y="2993460"/>
            <a:ext cx="1778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Риск не 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4274" y="5990386"/>
            <a:ext cx="1419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Риск не 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Стрелка вниз 63"/>
          <p:cNvSpPr/>
          <p:nvPr/>
        </p:nvSpPr>
        <p:spPr>
          <a:xfrm rot="10800000">
            <a:off x="1038230" y="5723425"/>
            <a:ext cx="131255" cy="273761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Стрелка вниз 64"/>
          <p:cNvSpPr/>
          <p:nvPr/>
        </p:nvSpPr>
        <p:spPr>
          <a:xfrm rot="10800000">
            <a:off x="2266055" y="2680656"/>
            <a:ext cx="131255" cy="273761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7" name="Прямая со стрелкой 86"/>
          <p:cNvCxnSpPr/>
          <p:nvPr/>
        </p:nvCxnSpPr>
        <p:spPr>
          <a:xfrm>
            <a:off x="3957703" y="2513392"/>
            <a:ext cx="102257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8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8" y="2052021"/>
            <a:ext cx="2046642" cy="2046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042" y="2154218"/>
            <a:ext cx="1828800" cy="1887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677" y="562087"/>
            <a:ext cx="8823960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53757" y="1619025"/>
            <a:ext cx="1239819" cy="2151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43800" y="1506070"/>
            <a:ext cx="1793837" cy="4410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21"/>
              </a:lnSpc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19717" y="2492895"/>
            <a:ext cx="3972261" cy="45200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647700">
              <a:lnSpc>
                <a:spcPts val="1821"/>
              </a:lnSpc>
              <a:spcAft>
                <a:spcPts val="168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Заявление о </a:t>
            </a:r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проведении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 НМ за 2020 г. — не позднее 01.07.2019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19717" y="3284984"/>
            <a:ext cx="3821653" cy="93610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2020 г.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или Решение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об отказе в проведении НМ —</a:t>
            </a:r>
          </a:p>
          <a:p>
            <a:pPr indent="0" algn="ctr"/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не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позднее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01.11.2019</a:t>
            </a:r>
          </a:p>
          <a:p>
            <a:pPr indent="0" algn="ctr"/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2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направляется в течение 5 дней)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41954" y="4365104"/>
            <a:ext cx="3372521" cy="52155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800"/>
              </a:lnSpc>
              <a:spcBef>
                <a:spcPts val="252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положительное решение — налоговый мониторинг за 2020 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3983" y="5301208"/>
            <a:ext cx="3221915" cy="45413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86"/>
              </a:lnSpc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Заявление о проведении НМ может быть </a:t>
            </a:r>
            <a:r>
              <a:rPr lang="ru" sz="1200" dirty="0" smtClean="0">
                <a:latin typeface="Times New Roman" pitchFamily="18" charset="0"/>
                <a:cs typeface="Times New Roman" pitchFamily="18" charset="0"/>
              </a:rPr>
              <a:t>отозвано  </a:t>
            </a:r>
            <a:r>
              <a:rPr lang="ru" sz="1200" dirty="0">
                <a:latin typeface="Times New Roman" pitchFamily="18" charset="0"/>
                <a:cs typeface="Times New Roman" pitchFamily="18" charset="0"/>
              </a:rPr>
              <a:t>до принятия налоговым органом решения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59244" y="5301208"/>
            <a:ext cx="3028278" cy="4917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86"/>
              </a:lnSpc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Решение об отказе в проведении НМ должно быть мотивированным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072651" y="2939589"/>
            <a:ext cx="3915783" cy="22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25587" y="4221088"/>
            <a:ext cx="40663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687" y="1094590"/>
            <a:ext cx="1500691" cy="1498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5" y="1145689"/>
            <a:ext cx="1331259" cy="13769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687" y="3555402"/>
            <a:ext cx="1500691" cy="15033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905" y="3606501"/>
            <a:ext cx="1331259" cy="13769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3676" y="556708"/>
            <a:ext cx="8687795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22407" y="1298985"/>
            <a:ext cx="3770555" cy="8068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2021 г. — направляется не позднее 31.12.2020 г.</a:t>
            </a:r>
          </a:p>
          <a:p>
            <a:pPr indent="0" algn="ctr">
              <a:lnSpc>
                <a:spcPts val="1440"/>
              </a:lnSpc>
              <a:spcAft>
                <a:spcPts val="420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(если организация до 01.12.2020 г. не обратилась с заявлением об отказе в проведении НМ)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54680" y="2869602"/>
            <a:ext cx="3770555" cy="15006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R="127000" indent="0" algn="ctr">
              <a:lnSpc>
                <a:spcPts val="1800"/>
              </a:lnSpc>
              <a:spcBef>
                <a:spcPts val="4200"/>
              </a:spcBef>
              <a:spcAft>
                <a:spcPts val="105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организация не отказалась — Налоговый мониторинг за 2021 г.</a:t>
            </a:r>
          </a:p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2022 г. — направляется не позднее 31.12.2021 г.</a:t>
            </a:r>
          </a:p>
          <a:p>
            <a:pPr indent="0" algn="ctr">
              <a:lnSpc>
                <a:spcPts val="1440"/>
              </a:lnSpc>
              <a:spcAft>
                <a:spcPts val="588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(если организация до 01.12.2021 г. не обратилась с заявлением об отказе в проведении НМ)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40832" y="4983481"/>
            <a:ext cx="3406409" cy="67776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588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организация не отказалась — Налоговый мониторинг за 2022 г.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006762" y="4617720"/>
            <a:ext cx="4106478" cy="5371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006762" y="2592592"/>
            <a:ext cx="4178486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8" y="2052021"/>
            <a:ext cx="2046642" cy="2046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042" y="2154218"/>
            <a:ext cx="1828800" cy="1887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676" y="562087"/>
            <a:ext cx="8615787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21915" y="2097741"/>
            <a:ext cx="3870063" cy="65352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Заявление о проведении НМ за 2023 г. — не позднее 01.09.2022 г.</a:t>
            </a:r>
          </a:p>
          <a:p>
            <a:pPr indent="0" algn="r">
              <a:spcAft>
                <a:spcPts val="2730"/>
              </a:spcAft>
            </a:pPr>
            <a:endParaRPr lang="ru" sz="1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54680" y="3429000"/>
            <a:ext cx="3727524" cy="7920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273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2023 г. или Решение об отказе в проведении НМ —</a:t>
            </a:r>
          </a:p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не позднее 01.11.2022 г.</a:t>
            </a:r>
          </a:p>
          <a:p>
            <a:pPr indent="0" algn="ctr">
              <a:spcAft>
                <a:spcPts val="315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(направляется в течение 5 раб. дней)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1955" y="4639235"/>
            <a:ext cx="2969110" cy="58996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315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положительное решение — Налоговый мониторинг за 2023 г.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221915" y="2751268"/>
            <a:ext cx="3870063" cy="1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221916" y="4365104"/>
            <a:ext cx="387006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1" y="2708920"/>
            <a:ext cx="1785597" cy="17823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5" y="2530011"/>
            <a:ext cx="1828583" cy="18913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0988" y="562087"/>
            <a:ext cx="8978516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Мотивированное мнение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2127" y="1382357"/>
            <a:ext cx="1242508" cy="2151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6952" y="1344705"/>
            <a:ext cx="3614570" cy="93053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Aft>
                <a:spcPts val="21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— в течение 5 дней с момента составления,</a:t>
            </a:r>
          </a:p>
          <a:p>
            <a:pPr indent="0" algn="ctr">
              <a:lnSpc>
                <a:spcPts val="1694"/>
              </a:lnSpc>
              <a:spcAft>
                <a:spcPts val="1680"/>
              </a:spcAf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" sz="1100" dirty="0" smtClean="0">
                <a:latin typeface="Times New Roman" pitchFamily="18" charset="0"/>
                <a:cs typeface="Times New Roman" pitchFamily="18" charset="0"/>
              </a:rPr>
              <a:t>оставляется не </a:t>
            </a:r>
            <a:r>
              <a:rPr lang="ru" sz="1100" dirty="0">
                <a:latin typeface="Times New Roman" pitchFamily="18" charset="0"/>
                <a:cs typeface="Times New Roman" pitchFamily="18" charset="0"/>
              </a:rPr>
              <a:t>позднее чем за три месяца до окончания срока проведения НМ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2422" y="2530011"/>
            <a:ext cx="4723952" cy="356328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Уведомление о согласии с мотивированным мнением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течение 1 месяца с момента получения мнения, в отношении планируемых сделок — не позднее 1 месяца со дня их совершения с приложением подтверждающих документов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 algn="ctr"/>
            <a:endParaRPr lang="ru" sz="1500" dirty="0"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Запрос о предоставлении мотивированного мнения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не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позднее 01.07 следующего года</a:t>
            </a:r>
          </a:p>
          <a:p>
            <a:pPr marL="3868570" indent="0"/>
            <a:endParaRPr lang="ru" sz="900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течение 1 месяца. </a:t>
            </a: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Срок может быть продлен на 1 месяц для истребования документов (информации</a:t>
            </a:r>
            <a:r>
              <a:rPr lang="ru" sz="1200" i="1" dirty="0" smtClean="0">
                <a:latin typeface="Times New Roman" pitchFamily="18" charset="0"/>
                <a:cs typeface="Times New Roman" pitchFamily="18" charset="0"/>
              </a:rPr>
              <a:t>). О продлении  сообщает в течение трех дней в письменной форме</a:t>
            </a:r>
            <a:endParaRPr lang="ru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96374" y="1269402"/>
            <a:ext cx="1799216" cy="106500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821"/>
              </a:lnSpc>
              <a:spcAft>
                <a:spcPts val="84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  <a:p>
            <a:pPr marL="215900" indent="0">
              <a:lnSpc>
                <a:spcPts val="1673"/>
              </a:lnSpc>
            </a:pPr>
            <a:r>
              <a:rPr lang="ru" sz="1400" i="1" dirty="0">
                <a:latin typeface="Times New Roman" pitchFamily="18" charset="0"/>
                <a:cs typeface="Times New Roman" pitchFamily="18" charset="0"/>
              </a:rPr>
              <a:t>По инициативе налогового органа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45505" y="4555863"/>
            <a:ext cx="1089212" cy="41416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R="139700" indent="0" algn="just">
              <a:lnSpc>
                <a:spcPts val="1673"/>
              </a:lnSpc>
            </a:pPr>
            <a:r>
              <a:rPr lang="ru" sz="1400" i="1" dirty="0">
                <a:latin typeface="Times New Roman" pitchFamily="18" charset="0"/>
                <a:cs typeface="Times New Roman" pitchFamily="18" charset="0"/>
              </a:rPr>
              <a:t>По запросу организации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792761" y="2334409"/>
            <a:ext cx="43204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92760" y="3861048"/>
            <a:ext cx="43204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792761" y="4491317"/>
            <a:ext cx="45036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792761" y="5229200"/>
            <a:ext cx="45036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9472" y="505609"/>
            <a:ext cx="8207944" cy="39265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Разногласия по мотивированному мнению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60611" y="1473797"/>
            <a:ext cx="1290918" cy="23129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93808" y="1366221"/>
            <a:ext cx="3883509" cy="50387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Разногласия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в течение 1 месяца с момента получения мнения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93808" y="2132858"/>
            <a:ext cx="4050254" cy="7200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77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Уведомление о согласии (не согласии) с мотивированным мнением — в течение 1 месяца со дня получения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уведомления</a:t>
            </a:r>
          </a:p>
          <a:p>
            <a:pPr indent="0" algn="just">
              <a:lnSpc>
                <a:spcPts val="1779"/>
              </a:lnSpc>
            </a:pPr>
            <a:endParaRPr lang="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72169" y="1366221"/>
            <a:ext cx="1844936" cy="45182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21"/>
              </a:lnSpc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0380" y="4066390"/>
            <a:ext cx="2533427" cy="123481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800"/>
              </a:lnSpc>
              <a:spcBef>
                <a:spcPts val="3150"/>
              </a:spcBef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Уведомление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об изменении (оставлении без изменения) мотивированного мнения — в течение 3 дней со дня составления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18312" y="4365105"/>
            <a:ext cx="2854779" cy="6480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Разногласия — в течение 3 дней со дня получения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2" y="1870098"/>
            <a:ext cx="1670547" cy="15589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169" y="2060848"/>
            <a:ext cx="1780861" cy="1471612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055632" y="4221088"/>
            <a:ext cx="1595744" cy="1308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ФНС России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2360712" y="3284984"/>
            <a:ext cx="169492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241032" y="3212976"/>
            <a:ext cx="194421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651376" y="3284984"/>
            <a:ext cx="153387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893807" y="1870098"/>
            <a:ext cx="4050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893808" y="2060848"/>
            <a:ext cx="405025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360712" y="1366221"/>
            <a:ext cx="36003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2721" y="2132857"/>
            <a:ext cx="2880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51529" y="3696993"/>
            <a:ext cx="389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 flipH="1">
            <a:off x="4376934" y="3717033"/>
            <a:ext cx="476570" cy="46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185249" y="3532461"/>
            <a:ext cx="43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45701" y="53012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208172" y="2996951"/>
            <a:ext cx="28969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ts val="177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Взаимосогласительная процедура – в течени месяца со дня получения разногласий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308" y="2896496"/>
            <a:ext cx="3030967" cy="303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02920"/>
            <a:ext cx="8065546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Количество участников налогового мониторинга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4435" y="1982096"/>
            <a:ext cx="8412480" cy="5109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2245"/>
              </a:lnSpc>
              <a:spcAft>
                <a:spcPts val="42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Количество участников налогового мониторинга с 2016 года выросло в 6 раз: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9056" y="2665207"/>
            <a:ext cx="3012141" cy="22591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>
                <a:latin typeface="Times New Roman" pitchFamily="18" charset="0"/>
                <a:cs typeface="Times New Roman" pitchFamily="18" charset="0"/>
              </a:rPr>
              <a:t>2016 год - 7 организаций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9056" y="3052482"/>
            <a:ext cx="3146612" cy="22591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2017 год-21 организация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9056" y="3445136"/>
            <a:ext cx="3216536" cy="2259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2018 год-26 организаций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9056" y="3837790"/>
            <a:ext cx="3146612" cy="2259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2019 год - 44 организаций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6496" y="4293096"/>
            <a:ext cx="3114701" cy="489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ts val="3071"/>
              </a:lnSpc>
            </a:pPr>
            <a:r>
              <a:rPr lang="ru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" dirty="0">
                <a:latin typeface="Times New Roman" pitchFamily="18" charset="0"/>
                <a:cs typeface="Times New Roman" pitchFamily="18" charset="0"/>
              </a:rPr>
              <a:t>год - </a:t>
            </a:r>
            <a:r>
              <a:rPr lang="ru" dirty="0" smtClean="0"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" dirty="0">
                <a:latin typeface="Times New Roman" pitchFamily="18" charset="0"/>
                <a:cs typeface="Times New Roman" pitchFamily="18" charset="0"/>
              </a:rPr>
              <a:t>организаций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01472" y="62760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9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677" y="502920"/>
            <a:ext cx="6847243" cy="7368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3155"/>
              </a:lnSpc>
              <a:spcAft>
                <a:spcPts val="273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95 организаций </a:t>
            </a: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 налоговом мониторинге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6656" y="1268760"/>
            <a:ext cx="7488832" cy="518457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нефть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и газ — организации группы «Лукойл» (ПАО «Лукойл» и дочерние организации), группы «Газпром» (ООО «Газпром экспорт»), группы «Газпром нефть» (ООО «Газпром нефть шельф», ООО «Газпромнефть-Ямал», АО «Газпромнефть-Ноябрьскнефтегаз» и ООО «Заполярнефть»), группы «Роснефть» (ПАО «Саратовский НПЗ» и др.), группы «Новатэк», АО «СМП-НЕФТЕГАЗ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финансы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—АО Банк «Национальный Клиринговый Центр», ООО «Эйч-эс-би-си Банк (РР)», ПАО Банк 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ВТБ, Сбербанк России;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транспорт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 ПАО «Аэрофлот», ОАО «РЖД», дочерняя компания группы «Норильский никель» (АО «Енисейское речное пароходство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металлургическая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отрасль — ПАО «Северсталь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buFontTx/>
              <a:buChar char="-"/>
            </a:pP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электроэнергетика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 ПАО «ИнтерРАО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>
              <a:buFontTx/>
              <a:buChar char="-"/>
            </a:pPr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оказание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телекоммуникационных услуг — АО «Телекомпания НТВ», ООО «Гугл», ПАО «Мегафон», ПАО «МТС», ОАО «Санкт-Петербург Телеком», ООО «Т2 Мобайл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82563">
              <a:buFontTx/>
              <a:buChar char="-"/>
            </a:pPr>
            <a:r>
              <a:rPr lang="ru" sz="1400" dirty="0">
                <a:latin typeface="Times New Roman" pitchFamily="18" charset="0"/>
                <a:cs typeface="Times New Roman" pitchFamily="18" charset="0"/>
              </a:rPr>
              <a:t>производство и торговля — ООО «Юнилевер Русь», ООО «Руссоль», ООО «Комацу СНГ», ООО «ЯГУАР ЛЕНД РОВЕР», ГК «Ростех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оказание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консультационных услуг — филиал «Эрнст энд Янг».</a:t>
            </a:r>
          </a:p>
          <a:p>
            <a:pPr marL="182563">
              <a:lnSpc>
                <a:spcPts val="1440"/>
              </a:lnSpc>
              <a:spcAft>
                <a:spcPts val="630"/>
              </a:spcAft>
            </a:pPr>
            <a:endParaRPr lang="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82563">
              <a:lnSpc>
                <a:spcPts val="1440"/>
              </a:lnSpc>
              <a:spcAft>
                <a:spcPts val="630"/>
              </a:spcAft>
            </a:pP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ритейл – ИКС 5 Ритейл Групп  </a:t>
            </a:r>
            <a:endParaRPr lang="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0" name="Picture 16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8" y="4212890"/>
            <a:ext cx="806079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Program Files (x86)\Microsoft Office\MEDIA\CAGCAT10\j01995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3" y="1489423"/>
            <a:ext cx="730117" cy="78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19" y="4860961"/>
            <a:ext cx="739159" cy="67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50" y="2264316"/>
            <a:ext cx="694928" cy="69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Program Files (x86)\Microsoft Office\MEDIA\CAGCAT10\j0233070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9" y="3193675"/>
            <a:ext cx="740498" cy="37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Program Files (x86)\Microsoft Office\MEDIA\CAGCAT10\j0285410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54" y="5604069"/>
            <a:ext cx="1139475" cy="82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Program Files (x86)\Microsoft Office\MEDIA\CAGCAT10\j0293570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17" y="3564867"/>
            <a:ext cx="521226" cy="5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57456" y="6428099"/>
            <a:ext cx="504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5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366" y="1957891"/>
            <a:ext cx="8685105" cy="132709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918"/>
              </a:lnSpc>
            </a:pPr>
            <a:r>
              <a:rPr lang="ru" sz="3200" b="1" dirty="0">
                <a:latin typeface="Times New Roman" pitchFamily="18" charset="0"/>
                <a:cs typeface="Times New Roman" pitchFamily="18" charset="0"/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7624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480" y="314654"/>
            <a:ext cx="9361039" cy="6660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155"/>
              </a:lnSpc>
              <a:spcAft>
                <a:spcPts val="2730"/>
              </a:spcAft>
            </a:pPr>
            <a:r>
              <a:rPr lang="ru" sz="2400" b="1" u="sng" dirty="0">
                <a:latin typeface="Times New Roman" pitchFamily="18" charset="0"/>
                <a:cs typeface="Times New Roman" pitchFamily="18" charset="0"/>
              </a:rPr>
              <a:t>Преимущества налогового мониторинга для </a:t>
            </a:r>
            <a:r>
              <a:rPr lang="ru" sz="2400" b="1" u="sng" dirty="0" smtClean="0">
                <a:latin typeface="Times New Roman" pitchFamily="18" charset="0"/>
                <a:cs typeface="Times New Roman" pitchFamily="18" charset="0"/>
              </a:rPr>
              <a:t>налогоплательщиков</a:t>
            </a:r>
            <a:endParaRPr lang="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2480" y="823820"/>
            <a:ext cx="9505056" cy="5616159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финансовых и налоговых рисков</a:t>
            </a:r>
          </a:p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</a:t>
            </a:r>
            <a:r>
              <a:rPr lang="ru" b="1" i="1" dirty="0">
                <a:latin typeface="Times New Roman" pitchFamily="18" charset="0"/>
                <a:cs typeface="Times New Roman" pitchFamily="18" charset="0"/>
              </a:rPr>
              <a:t>риска неопределенности во </a:t>
            </a: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времени </a:t>
            </a:r>
          </a:p>
          <a:p>
            <a:pPr algn="ctr">
              <a:tabLst>
                <a:tab pos="0" algn="l"/>
              </a:tabLst>
            </a:pPr>
            <a:endParaRPr lang="ru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</a:t>
            </a:r>
            <a:r>
              <a:rPr lang="ru" b="1" i="1" dirty="0">
                <a:latin typeface="Times New Roman" pitchFamily="18" charset="0"/>
                <a:cs typeface="Times New Roman" pitchFamily="18" charset="0"/>
              </a:rPr>
              <a:t>административной </a:t>
            </a: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нагрузки</a:t>
            </a:r>
          </a:p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Способствует выстраиванию доверительных партнерских отношений между налогоплательщиком и налоговым органом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прозрачности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компании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Оптимизация бизнес-процессов компании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организации внутреннего контроля компании за счет внедрения системы внутреннего контроля 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инвестиционной привлекательности компании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Автоматизация процессов взаимодействия с налоговыми органами</a:t>
            </a: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/>
              <a:t> </a:t>
            </a: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hlinkClick r:id="rId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0871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01472" y="625531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Program Files (x86)\Microsoft Office\MEDIA\CAGCAT10\j029323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980728"/>
            <a:ext cx="1944217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1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677" y="116632"/>
            <a:ext cx="9119842" cy="3960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155"/>
              </a:lnSpc>
              <a:spcAft>
                <a:spcPts val="2730"/>
              </a:spcAft>
            </a:pPr>
            <a:r>
              <a:rPr lang="ru" sz="2400" b="1" dirty="0">
                <a:latin typeface="Times New Roman" pitchFamily="18" charset="0"/>
                <a:cs typeface="Times New Roman" pitchFamily="18" charset="0"/>
              </a:rPr>
              <a:t>Преимущества налогового мониторинга для налогоплательщика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2480" y="512676"/>
            <a:ext cx="9505056" cy="592730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u="sng" dirty="0" smtClean="0">
                <a:latin typeface="Times New Roman" pitchFamily="18" charset="0"/>
                <a:cs typeface="Times New Roman" pitchFamily="18" charset="0"/>
              </a:rPr>
              <a:t>Осуществялется за счет следующих факторов: </a:t>
            </a:r>
          </a:p>
          <a:p>
            <a:pPr marL="182563"/>
            <a:r>
              <a:rPr lang="ru" sz="13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нижение срока проверки до 1 года и 9 месяцев.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п.5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ст.105.26 НК РФ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182563">
              <a:buFontTx/>
              <a:buChar char="-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Предоставление налоговому органу доступа к информационным системам организации, в которых содержатся документы (информация), связанные с исчислением (удержанием), уплатой (перечислением) налогов, сборов, страховых взносов или представление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налоговому органу документов (информации), связанных с исчислением (удержанием), уплатой (перечислением) налогов, сборов, страховых взносов в электронной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форме 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п.6 ст.105.26 НК РФ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82563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Снижение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объема бумажного документооборота</a:t>
            </a:r>
          </a:p>
          <a:p>
            <a:pPr marL="182563"/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Сокращение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количества запросов от налоговых органов. </a:t>
            </a:r>
          </a:p>
          <a:p>
            <a:pPr marL="182563"/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Получения мотивированного мнения по совершенным и планируемым сделкам (</a:t>
            </a:r>
            <a:r>
              <a:rPr lang="ru" sz="1300" b="1" u="sng" dirty="0" smtClean="0">
                <a:latin typeface="Times New Roman" pitchFamily="18" charset="0"/>
                <a:cs typeface="Times New Roman" pitchFamily="18" charset="0"/>
              </a:rPr>
              <a:t>п.4 ст. 105.30 НК РФ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82563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Предоставляется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право на проведение </a:t>
            </a:r>
            <a:r>
              <a:rPr lang="ru-RU" sz="1300" dirty="0" err="1">
                <a:latin typeface="Times New Roman" pitchFamily="18" charset="0"/>
                <a:cs typeface="Times New Roman" pitchFamily="18" charset="0"/>
              </a:rPr>
              <a:t>взаимосогласительной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процедуры в случае несогласия с мотивированным мнением инспекции (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п.8 ст. 105.30, п.1 ст. 105.31 НК РФ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82563"/>
            <a:r>
              <a:rPr lang="ru" sz="1300" dirty="0">
                <a:latin typeface="Times New Roman" pitchFamily="18" charset="0"/>
                <a:cs typeface="Times New Roman" pitchFamily="18" charset="0"/>
              </a:rPr>
              <a:t>- Снижение количества исков по налоговым спорам и повышение вероятности досудебного урегулирования вопросов.</a:t>
            </a:r>
          </a:p>
          <a:p>
            <a:pPr marL="182563"/>
            <a:r>
              <a:rPr lang="ru" sz="1300" dirty="0">
                <a:latin typeface="Times New Roman" pitchFamily="18" charset="0"/>
                <a:cs typeface="Times New Roman" pitchFamily="18" charset="0"/>
              </a:rPr>
              <a:t>- Отсутствие штрафов и пеней при выполнении мотивированного мнения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абз.1 п.8 ст.75 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  <a:hlinkClick r:id="rId2"/>
              </a:rPr>
              <a:t>, </a:t>
            </a:r>
            <a:r>
              <a:rPr lang="ru-RU" sz="1300" b="1" u="sng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sz="1300" b="1" u="sng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. 3 п.1 ст. 111 НК РФ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300" dirty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182563">
              <a:lnSpc>
                <a:spcPts val="1567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Освобождение от камеральных и выездных налоговых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проверок, за исключением случаев, указанных в </a:t>
            </a:r>
            <a:r>
              <a:rPr lang="ru" sz="1300" b="1" u="sng" dirty="0" smtClean="0">
                <a:latin typeface="Times New Roman" pitchFamily="18" charset="0"/>
                <a:cs typeface="Times New Roman" pitchFamily="18" charset="0"/>
              </a:rPr>
              <a:t>пп. 2 п.1.1. ст. 88 НК РФ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(представление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декларации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 НДС или акцизам с суммой налога к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возмещению;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уточненной декларации (расчета) за налоговый (отчетный) период, за который проводится налоговый мониторинг, если в ней уменьшена сумма налога к уплате или увеличена сумма полученного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убытка;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(расчета) позднее 1 июля года, следующего за периодом, за который проводится налоговый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мониторинг;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досрочное прекращение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мониторинга)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" sz="1300" b="1" u="sng" dirty="0">
                <a:latin typeface="Times New Roman" pitchFamily="18" charset="0"/>
                <a:cs typeface="Times New Roman" pitchFamily="18" charset="0"/>
              </a:rPr>
              <a:t>п.5.1. ст.89 НК РФ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проведение выездной налоговой проверки вышестоящим налоговым органом - в порядке контроля за деятельностью налогового органа, проводившего налоговый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невыполнение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мотивированного мнения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органа;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уточненной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налоговой декларации (расчета) за период проведения налогового мониторинга, в которой уменьшена сумма налога, подлежащая уплате в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бюджет РФ,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 сравнению с ранее представленной налоговой декларацией (расчетом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))</a:t>
            </a:r>
          </a:p>
          <a:p>
            <a:pPr marL="182563">
              <a:lnSpc>
                <a:spcPts val="1567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дин налоговый орган дает оценку деятельности компании -  проведение проверки по всем налогам и сборам (налог на прибыль, НДС, налог на имущество, земельный налог, транспортный налог, водный налог, НДФЛ, страховые взносы и др.) одним налоговым органом  (Межрегиональной инспекцией ФНС России по крупнейшим налогоплательщикам) 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Применяемая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организацией система внутреннего контроля должна соответствовать требованиям к организации системы внутреннего контроля, установленным федеральным органом исполнительной власти, уполномоченным по контролю и надзору в области налогов и сборов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п.7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ст.105.26 НК РФ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/>
              <a:t> </a:t>
            </a: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hlinkClick r:id="rId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0871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01472" y="625531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0066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9" y="2596907"/>
            <a:ext cx="936103" cy="8320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62087"/>
            <a:ext cx="8543779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Нормативное регулирование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96616" y="1124745"/>
            <a:ext cx="4116186" cy="2160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228600" indent="-228600">
              <a:spcAft>
                <a:spcPts val="1260"/>
              </a:spcAft>
            </a:pPr>
            <a:r>
              <a:rPr lang="ru" sz="1500" dirty="0">
                <a:solidFill>
                  <a:srgbClr val="4E2E7E"/>
                </a:solidFill>
                <a:latin typeface="Arial"/>
              </a:rPr>
              <a:t>• </a:t>
            </a:r>
            <a:r>
              <a:rPr lang="ru" sz="1500" dirty="0" smtClean="0">
                <a:solidFill>
                  <a:srgbClr val="4E2E7E"/>
                </a:solidFill>
                <a:latin typeface="Arial"/>
              </a:rPr>
              <a:t> 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Налоговый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кодекс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(Глава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.2)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6616" y="1412776"/>
            <a:ext cx="7717308" cy="43204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spcAft>
                <a:spcPts val="630"/>
              </a:spcAft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Приказ ФНС России от 21.04.2017 № ММВ-7-15/323@ «Об утверждении форм документов, используемых при проведении налогового мониторинга, и требований к ним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29.08.2018 № ЕД-4-15/16703 «О  внесении изменений в регламент информационного взаимодействия (Форма и формат представления документов)»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Приказ ФНС России от 16.06.2017 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ММВ-7-15/509@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«Об утверждении Требований к организации системы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•    Письмо ФНС России от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30.01.2019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ЕД-4-15/1483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сроках представления информации о Системе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07.05.2019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ЕД-4-15/8603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 направлении порядка оценки полноты сведений, указанных организацией в заявлении о проведении налогового мониторинга и документах (информации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)»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07.05.2019 № ЕД-4-15/8599 «О направлении поручения о представлении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информации об организациях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обратившихся в налоговый орган за получением разъяснений о переходе на налоговый мониторинг, о представлении Дорожной карты по подготовке к переходу организации на налоговый мониторинг»</a:t>
            </a:r>
          </a:p>
          <a:p>
            <a:pPr marL="228600" indent="-228600">
              <a:lnSpc>
                <a:spcPts val="1906"/>
              </a:lnSpc>
              <a:spcAft>
                <a:spcPts val="630"/>
              </a:spcAft>
            </a:pPr>
            <a:r>
              <a:rPr lang="ru" sz="1500" dirty="0" smtClean="0">
                <a:latin typeface="Arial"/>
              </a:rPr>
              <a:t> </a:t>
            </a:r>
            <a:endParaRPr lang="ru" sz="1500" dirty="0">
              <a:latin typeface="Arial"/>
            </a:endParaRPr>
          </a:p>
          <a:p>
            <a:pPr marL="228600" indent="-228600">
              <a:lnSpc>
                <a:spcPts val="1906"/>
              </a:lnSpc>
              <a:spcAft>
                <a:spcPts val="630"/>
              </a:spcAft>
            </a:pPr>
            <a:endParaRPr lang="ru" sz="1500" dirty="0">
              <a:latin typeface="Arial"/>
            </a:endParaRPr>
          </a:p>
          <a:p>
            <a:pPr indent="0" algn="just"/>
            <a:endParaRPr lang="ru" sz="1500" dirty="0"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7613725" cy="78406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Критерии перехода на налоговый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мониторинг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п. 3 ст. 105.26 НК РФ</a:t>
            </a: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412776"/>
            <a:ext cx="8748657" cy="427532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lnSpc>
                <a:spcPts val="2160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 Совокупная сумма подлежащих уплате налогов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(НДС, акцизов, налога на прибыль организаций и НДПИ без учета налогов, подлежащих уплате в связи с перемещением товаров через таможенную границу Таможенного союза) составляет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не менее 300 миллионов рублей.</a:t>
            </a:r>
          </a:p>
          <a:p>
            <a:pPr marL="228600" indent="-228600">
              <a:lnSpc>
                <a:spcPts val="2181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уммарный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объем полученных доходов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данным годовой бухгалтерской (финансовой) отчетности организации за календарный год, предшествующий году, в котором представляется заявление о проведении налогового мониторинга, составляет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 менее 3 миллиардов рублей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" sz="17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lnSpc>
                <a:spcPts val="2160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 Совокупная стоимость активов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по данным бухгалтерской (финансовой) отчетности организации на 31 декабря календарного года составляет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не менее 3 миллиардов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рублей.</a:t>
            </a:r>
          </a:p>
          <a:p>
            <a:pPr marL="228600" indent="-228600" algn="ctr">
              <a:lnSpc>
                <a:spcPts val="2160"/>
              </a:lnSpc>
              <a:spcAft>
                <a:spcPts val="630"/>
              </a:spcAft>
            </a:pPr>
            <a:r>
              <a:rPr lang="ru" sz="1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228600" indent="-228600" algn="ctr">
              <a:lnSpc>
                <a:spcPts val="2160"/>
              </a:lnSpc>
              <a:spcAft>
                <a:spcPts val="630"/>
              </a:spcAft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b="1" i="1" dirty="0" smtClean="0">
                <a:latin typeface="Times New Roman" pitchFamily="18" charset="0"/>
                <a:cs typeface="Times New Roman" pitchFamily="18" charset="0"/>
              </a:rPr>
              <a:t>Расчеты </a:t>
            </a:r>
            <a:r>
              <a:rPr lang="ru" sz="1700" b="1" i="1" dirty="0">
                <a:latin typeface="Times New Roman" pitchFamily="18" charset="0"/>
                <a:cs typeface="Times New Roman" pitchFamily="18" charset="0"/>
              </a:rPr>
              <a:t>делаются по данным календарного года, предшествующего году, в котором представляется заявление о проведении налогового мониторинга.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9" y="3064263"/>
            <a:ext cx="1519984" cy="13728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9472" y="260648"/>
            <a:ext cx="8842786" cy="7920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Документы для вступления в налоговый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мониторинг </a:t>
            </a:r>
          </a:p>
          <a:p>
            <a:pPr indent="0" algn="ctr"/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(ст. 105.27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672" y="1196752"/>
            <a:ext cx="7197116" cy="46085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•   Заявление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о проведении налогового мониторинга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0" algn="just"/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" sz="1700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Регламент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информационного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взаимодействия </a:t>
            </a:r>
          </a:p>
          <a:p>
            <a:pPr marL="228600" indent="-228600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Приказ ФНС России от 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21.04.2017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ММВ-7-15/323@ «Об утверждении форм документов, используемых при проведении налогового мониторинга, и требований к ним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», Письмо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29.08.2018 № ЕД-4-15/16703 «О  внесении изменений в регламент информационного взаимодействия (Форма и формат представления документов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)»</a:t>
            </a:r>
          </a:p>
          <a:p>
            <a:pPr marL="228600" indent="-228600"/>
            <a:endParaRPr lang="ru" sz="1200" b="1" dirty="0">
              <a:latin typeface="Times New Roman" pitchFamily="18" charset="0"/>
              <a:cs typeface="Times New Roman" pitchFamily="18" charset="0"/>
            </a:endParaRPr>
          </a:p>
          <a:p>
            <a:pPr marL="241300" indent="-241300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Сведения о взаимозависимых лицах (доля участия составляет более 25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%);</a:t>
            </a:r>
          </a:p>
          <a:p>
            <a:pPr marL="241300" indent="-241300"/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241300" indent="-241300"/>
            <a:r>
              <a:rPr lang="ru" sz="1700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Учетная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политика для целей налогообложения организации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41300" indent="-241300">
              <a:lnSpc>
                <a:spcPts val="2245"/>
              </a:lnSpc>
              <a:spcAft>
                <a:spcPts val="630"/>
              </a:spcAft>
            </a:pP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672" y="3933056"/>
            <a:ext cx="7331586" cy="172819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 algn="just"/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700" dirty="0" smtClean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Внутренние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документы, регламентирующие систему внутреннего контроля организации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/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16.06.2017 № ММВ-7-15/509@ «Об утверждении Требований к организации системы внутреннего контроля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»,  Письмо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30.01.2019 № ЕД-4-15/1483 «О сроках представления информации о Системе внутреннего контроля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" sz="1200" b="1" dirty="0">
              <a:latin typeface="Times New Roman" pitchFamily="18" charset="0"/>
              <a:cs typeface="Times New Roman" pitchFamily="18" charset="0"/>
            </a:endParaRPr>
          </a:p>
          <a:p>
            <a:pPr marL="227853" indent="-241300">
              <a:lnSpc>
                <a:spcPts val="2266"/>
              </a:lnSpc>
              <a:spcBef>
                <a:spcPts val="630"/>
              </a:spcBef>
            </a:pP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23" y="2482327"/>
            <a:ext cx="1422449" cy="10906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920" y="559396"/>
            <a:ext cx="7114376" cy="49333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Aft>
                <a:spcPts val="567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Основания для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отказа (п. 5 ст. 105.27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4688" y="1196752"/>
            <a:ext cx="6840759" cy="384320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368300" algn="ctr">
              <a:spcBef>
                <a:spcPts val="5670"/>
              </a:spcBef>
              <a:spcAft>
                <a:spcPts val="42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Решение об отказе в проведении налогового</a:t>
            </a:r>
          </a:p>
          <a:p>
            <a:pPr indent="-368300" algn="ctr">
              <a:spcAft>
                <a:spcPts val="126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мониторинга должно быть мотивированным.</a:t>
            </a:r>
          </a:p>
          <a:p>
            <a:pPr indent="-368300">
              <a:spcAft>
                <a:spcPts val="126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Основания для отказа:</a:t>
            </a:r>
          </a:p>
          <a:p>
            <a:pPr indent="-368300">
              <a:lnSpc>
                <a:spcPts val="2033"/>
              </a:lnSpc>
              <a:spcAft>
                <a:spcPts val="630"/>
              </a:spcAft>
              <a:buAutoNum type="arabicParenR"/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Непредставление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или представление не в полном объеме организацией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lnSpc>
                <a:spcPts val="2033"/>
              </a:lnSpc>
              <a:spcAft>
                <a:spcPts val="630"/>
              </a:spcAft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 необходимых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документов (информации);</a:t>
            </a:r>
          </a:p>
          <a:p>
            <a:pPr indent="0" algn="just">
              <a:spcAft>
                <a:spcPts val="126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2)    Несоблюдение организацией критериев;</a:t>
            </a:r>
          </a:p>
          <a:p>
            <a:pPr indent="-368300">
              <a:lnSpc>
                <a:spcPts val="2033"/>
              </a:lnSpc>
              <a:spcAft>
                <a:spcPts val="630"/>
              </a:spcAft>
              <a:buAutoNum type="arabicParenR" startAt="3"/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Несоответствие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Регламента информационного взаимодействия установленным </a:t>
            </a:r>
            <a:endParaRPr lang="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033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форме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 требованиям;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4689" y="4005065"/>
            <a:ext cx="6999312" cy="64807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92655" indent="-368300">
              <a:lnSpc>
                <a:spcPts val="2033"/>
              </a:lnSpc>
              <a:spcBef>
                <a:spcPts val="630"/>
              </a:spcBef>
            </a:pPr>
            <a:r>
              <a:rPr lang="ru" sz="1500" dirty="0" smtClean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Несоответствие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применяемой организацией Системы внутреннего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контроля</a:t>
            </a:r>
          </a:p>
          <a:p>
            <a:pPr marL="392655" indent="-368300">
              <a:lnSpc>
                <a:spcPts val="2033"/>
              </a:lnSpc>
              <a:spcBef>
                <a:spcPts val="630"/>
              </a:spcBef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установленным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требованиям.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2636" y="502920"/>
            <a:ext cx="8976868" cy="3688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-RU" sz="2700" b="1" spc="-50" dirty="0" smtClean="0">
                <a:latin typeface="Times New Roman" pitchFamily="18" charset="0"/>
                <a:cs typeface="Times New Roman" pitchFamily="18" charset="0"/>
              </a:rPr>
              <a:t>Порядок перехода на </a:t>
            </a:r>
            <a:r>
              <a:rPr lang="ru" sz="2700" b="1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2700" b="1" spc="-50" dirty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68824" y="4522360"/>
            <a:ext cx="1440160" cy="11201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Подготовка «Дорожной карты» по вступлению в налоговый мониторинг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85048" y="4522360"/>
            <a:ext cx="1800200" cy="87971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в налоговый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орган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не позднее 1 июля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83938" y="4521706"/>
            <a:ext cx="1677574" cy="99552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Решение о проведении налогового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мониторинга до 1 ноября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35" y="1696054"/>
            <a:ext cx="851559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6075" y="3813392"/>
            <a:ext cx="1530781" cy="117248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Проверка готовности организации для перехода на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76936" y="3813392"/>
            <a:ext cx="1720207" cy="78432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Подготовка документов для вступления в налоговый мониторинг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09184" y="3813392"/>
            <a:ext cx="1800200" cy="6999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Оценка налоговым органом заявления и документов организации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2520" y="4531721"/>
            <a:ext cx="2067878" cy="11978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16510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Информирование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налогового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органа о намерении перехода </a:t>
            </a:r>
            <a:endParaRPr lang="ru" sz="1300" dirty="0" smtClean="0">
              <a:latin typeface="Times New Roman" pitchFamily="18" charset="0"/>
              <a:cs typeface="Times New Roman" pitchFamily="18" charset="0"/>
            </a:endParaRPr>
          </a:p>
          <a:p>
            <a:pPr indent="165100" algn="ctr">
              <a:lnSpc>
                <a:spcPts val="1656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налоговый </a:t>
            </a:r>
            <a:endParaRPr lang="ru" sz="1300" dirty="0" smtClean="0">
              <a:latin typeface="Times New Roman" pitchFamily="18" charset="0"/>
              <a:cs typeface="Times New Roman" pitchFamily="18" charset="0"/>
            </a:endParaRPr>
          </a:p>
          <a:p>
            <a:pPr indent="165100" algn="ctr">
              <a:lnSpc>
                <a:spcPts val="1656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мониторинг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2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3316</Words>
  <Application>Microsoft Office PowerPoint</Application>
  <PresentationFormat>Лист A4 (210x297 мм)</PresentationFormat>
  <Paragraphs>329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Сокращение сроков налоговой проверки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Studio</dc:creator>
  <cp:lastModifiedBy>Черярина Ольга Борисовна</cp:lastModifiedBy>
  <cp:revision>73</cp:revision>
  <dcterms:modified xsi:type="dcterms:W3CDTF">2019-11-19T05:15:50Z</dcterms:modified>
</cp:coreProperties>
</file>